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sldIdLst>
    <p:sldId id="256" r:id="rId5"/>
    <p:sldId id="422" r:id="rId6"/>
    <p:sldId id="257"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4" r:id="rId20"/>
    <p:sldId id="424" r:id="rId21"/>
    <p:sldId id="425" r:id="rId22"/>
    <p:sldId id="426" r:id="rId23"/>
    <p:sldId id="271" r:id="rId24"/>
    <p:sldId id="272" r:id="rId25"/>
    <p:sldId id="273" r:id="rId26"/>
    <p:sldId id="276" r:id="rId27"/>
    <p:sldId id="278" r:id="rId28"/>
    <p:sldId id="277" r:id="rId29"/>
    <p:sldId id="279" r:id="rId30"/>
    <p:sldId id="280" r:id="rId31"/>
    <p:sldId id="421" r:id="rId32"/>
    <p:sldId id="275"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C1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4" autoAdjust="0"/>
    <p:restoredTop sz="86399"/>
  </p:normalViewPr>
  <p:slideViewPr>
    <p:cSldViewPr snapToGrid="0">
      <p:cViewPr varScale="1">
        <p:scale>
          <a:sx n="58" d="100"/>
          <a:sy n="58" d="100"/>
        </p:scale>
        <p:origin x="816" y="28"/>
      </p:cViewPr>
      <p:guideLst/>
    </p:cSldViewPr>
  </p:slideViewPr>
  <p:outlineViewPr>
    <p:cViewPr>
      <p:scale>
        <a:sx n="33" d="100"/>
        <a:sy n="33" d="100"/>
      </p:scale>
      <p:origin x="0" y="-5264"/>
    </p:cViewPr>
  </p:outlineViewPr>
  <p:notesTextViewPr>
    <p:cViewPr>
      <p:scale>
        <a:sx n="1" d="1"/>
        <a:sy n="1" d="1"/>
      </p:scale>
      <p:origin x="0" y="0"/>
    </p:cViewPr>
  </p:notesTextViewPr>
  <p:notesViewPr>
    <p:cSldViewPr snapToGrid="0">
      <p:cViewPr varScale="1">
        <p:scale>
          <a:sx n="84" d="100"/>
          <a:sy n="84" d="100"/>
        </p:scale>
        <p:origin x="396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03A371-B7FD-BB46-8FD4-2BCC3BFFAF35}" type="datetimeFigureOut">
              <a:rPr lang="en-US" smtClean="0"/>
              <a:t>3/20/2020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D07278-AFA5-424E-96C9-E0473C211EDE}" type="slidenum">
              <a:rPr lang="en-US" smtClean="0"/>
              <a:t>‹#›</a:t>
            </a:fld>
            <a:endParaRPr lang="en-US"/>
          </a:p>
        </p:txBody>
      </p:sp>
    </p:spTree>
    <p:extLst>
      <p:ext uri="{BB962C8B-B14F-4D97-AF65-F5344CB8AC3E}">
        <p14:creationId xmlns:p14="http://schemas.microsoft.com/office/powerpoint/2010/main" val="3732789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smk.org.uk/social-change-project/social-power-report/"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strongerstories.org/resources"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theguardian.com/football/2018/oct/26/dulwich-hamlet-fc-champion-hill-improbable-tale-tiny-football-club-that-lost-its-home-to-developers-and-won-it-back"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Handouts from the cluster: https://localtrust.org.uk/wp-content/uploads/2020/03/Handouts-Social-change-cluster.pdf </a:t>
            </a:r>
            <a:endParaRPr lang="en-GB" dirty="0"/>
          </a:p>
        </p:txBody>
      </p:sp>
      <p:sp>
        <p:nvSpPr>
          <p:cNvPr id="4" name="Slide Number Placeholder 3"/>
          <p:cNvSpPr>
            <a:spLocks noGrp="1"/>
          </p:cNvSpPr>
          <p:nvPr>
            <p:ph type="sldNum" sz="quarter" idx="5"/>
          </p:nvPr>
        </p:nvSpPr>
        <p:spPr/>
        <p:txBody>
          <a:bodyPr/>
          <a:lstStyle/>
          <a:p>
            <a:fld id="{2AD07278-AFA5-424E-96C9-E0473C211EDE}" type="slidenum">
              <a:rPr lang="en-US" smtClean="0"/>
              <a:t>2</a:t>
            </a:fld>
            <a:endParaRPr lang="en-US"/>
          </a:p>
        </p:txBody>
      </p:sp>
    </p:spTree>
    <p:extLst>
      <p:ext uri="{BB962C8B-B14F-4D97-AF65-F5344CB8AC3E}">
        <p14:creationId xmlns:p14="http://schemas.microsoft.com/office/powerpoint/2010/main" val="3621405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D07278-AFA5-424E-96C9-E0473C211EDE}" type="slidenum">
              <a:rPr lang="en-US" smtClean="0"/>
              <a:t>16</a:t>
            </a:fld>
            <a:endParaRPr lang="en-US"/>
          </a:p>
        </p:txBody>
      </p:sp>
    </p:spTree>
    <p:extLst>
      <p:ext uri="{BB962C8B-B14F-4D97-AF65-F5344CB8AC3E}">
        <p14:creationId xmlns:p14="http://schemas.microsoft.com/office/powerpoint/2010/main" val="1644859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D07278-AFA5-424E-96C9-E0473C211EDE}" type="slidenum">
              <a:rPr lang="en-US" smtClean="0"/>
              <a:t>17</a:t>
            </a:fld>
            <a:endParaRPr lang="en-US"/>
          </a:p>
        </p:txBody>
      </p:sp>
    </p:spTree>
    <p:extLst>
      <p:ext uri="{BB962C8B-B14F-4D97-AF65-F5344CB8AC3E}">
        <p14:creationId xmlns:p14="http://schemas.microsoft.com/office/powerpoint/2010/main" val="2489554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D07278-AFA5-424E-96C9-E0473C211EDE}" type="slidenum">
              <a:rPr lang="en-US" smtClean="0"/>
              <a:t>18</a:t>
            </a:fld>
            <a:endParaRPr lang="en-US"/>
          </a:p>
        </p:txBody>
      </p:sp>
    </p:spTree>
    <p:extLst>
      <p:ext uri="{BB962C8B-B14F-4D97-AF65-F5344CB8AC3E}">
        <p14:creationId xmlns:p14="http://schemas.microsoft.com/office/powerpoint/2010/main" val="4069190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D07278-AFA5-424E-96C9-E0473C211EDE}" type="slidenum">
              <a:rPr lang="en-US" smtClean="0"/>
              <a:t>19</a:t>
            </a:fld>
            <a:endParaRPr lang="en-US"/>
          </a:p>
        </p:txBody>
      </p:sp>
    </p:spTree>
    <p:extLst>
      <p:ext uri="{BB962C8B-B14F-4D97-AF65-F5344CB8AC3E}">
        <p14:creationId xmlns:p14="http://schemas.microsoft.com/office/powerpoint/2010/main" val="2661334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D07278-AFA5-424E-96C9-E0473C211EDE}" type="slidenum">
              <a:rPr lang="en-US" smtClean="0"/>
              <a:t>20</a:t>
            </a:fld>
            <a:endParaRPr lang="en-US"/>
          </a:p>
        </p:txBody>
      </p:sp>
    </p:spTree>
    <p:extLst>
      <p:ext uri="{BB962C8B-B14F-4D97-AF65-F5344CB8AC3E}">
        <p14:creationId xmlns:p14="http://schemas.microsoft.com/office/powerpoint/2010/main" val="3490360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Social Power – a report from the Sheila McKechnie Foundation</a:t>
            </a:r>
          </a:p>
          <a:p>
            <a:r>
              <a:rPr lang="en-US" dirty="0">
                <a:hlinkClick r:id="rId3"/>
              </a:rPr>
              <a:t>https://smk.org.uk/social-change-project/social-power-report/</a:t>
            </a:r>
            <a:endParaRPr lang="en-US" dirty="0"/>
          </a:p>
          <a:p>
            <a:r>
              <a:rPr lang="en-US" dirty="0"/>
              <a:t>This page also contains links to the bite-size version of our tools: The Social Change Grid and The 12 Habits of Successful Change-Makers</a:t>
            </a:r>
          </a:p>
          <a:p>
            <a:endParaRPr lang="en-US" dirty="0"/>
          </a:p>
          <a:p>
            <a:r>
              <a:rPr lang="en-US" dirty="0"/>
              <a:t>Stronger Stories – this agency believes in sharing its tools. Find free storytelling resources here: </a:t>
            </a:r>
            <a:r>
              <a:rPr lang="en-US" dirty="0">
                <a:hlinkClick r:id="rId4"/>
              </a:rPr>
              <a:t>https://strongerstories.org/resources</a:t>
            </a:r>
            <a:endParaRPr lang="en-US" dirty="0"/>
          </a:p>
          <a:p>
            <a:endParaRPr lang="en-US" dirty="0"/>
          </a:p>
        </p:txBody>
      </p:sp>
      <p:sp>
        <p:nvSpPr>
          <p:cNvPr id="4" name="Slide Number Placeholder 3"/>
          <p:cNvSpPr>
            <a:spLocks noGrp="1"/>
          </p:cNvSpPr>
          <p:nvPr>
            <p:ph type="sldNum" sz="quarter" idx="5"/>
          </p:nvPr>
        </p:nvSpPr>
        <p:spPr/>
        <p:txBody>
          <a:bodyPr/>
          <a:lstStyle/>
          <a:p>
            <a:fld id="{2AD07278-AFA5-424E-96C9-E0473C211EDE}" type="slidenum">
              <a:rPr lang="en-US" smtClean="0"/>
              <a:t>21</a:t>
            </a:fld>
            <a:endParaRPr lang="en-US"/>
          </a:p>
        </p:txBody>
      </p:sp>
    </p:spTree>
    <p:extLst>
      <p:ext uri="{BB962C8B-B14F-4D97-AF65-F5344CB8AC3E}">
        <p14:creationId xmlns:p14="http://schemas.microsoft.com/office/powerpoint/2010/main" val="3840330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HANDOUTS PDF also provided</a:t>
            </a:r>
          </a:p>
        </p:txBody>
      </p:sp>
      <p:sp>
        <p:nvSpPr>
          <p:cNvPr id="4" name="Slide Number Placeholder 3"/>
          <p:cNvSpPr>
            <a:spLocks noGrp="1"/>
          </p:cNvSpPr>
          <p:nvPr>
            <p:ph type="sldNum" sz="quarter" idx="5"/>
          </p:nvPr>
        </p:nvSpPr>
        <p:spPr/>
        <p:txBody>
          <a:bodyPr/>
          <a:lstStyle/>
          <a:p>
            <a:fld id="{2AD07278-AFA5-424E-96C9-E0473C211EDE}" type="slidenum">
              <a:rPr lang="en-US" smtClean="0"/>
              <a:t>22</a:t>
            </a:fld>
            <a:endParaRPr lang="en-US"/>
          </a:p>
        </p:txBody>
      </p:sp>
    </p:spTree>
    <p:extLst>
      <p:ext uri="{BB962C8B-B14F-4D97-AF65-F5344CB8AC3E}">
        <p14:creationId xmlns:p14="http://schemas.microsoft.com/office/powerpoint/2010/main" val="8286725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HANDOUTS PDF also provided</a:t>
            </a:r>
          </a:p>
        </p:txBody>
      </p:sp>
      <p:sp>
        <p:nvSpPr>
          <p:cNvPr id="4" name="Slide Number Placeholder 3"/>
          <p:cNvSpPr>
            <a:spLocks noGrp="1"/>
          </p:cNvSpPr>
          <p:nvPr>
            <p:ph type="sldNum" sz="quarter" idx="5"/>
          </p:nvPr>
        </p:nvSpPr>
        <p:spPr/>
        <p:txBody>
          <a:bodyPr/>
          <a:lstStyle/>
          <a:p>
            <a:fld id="{2AD07278-AFA5-424E-96C9-E0473C211EDE}" type="slidenum">
              <a:rPr lang="en-US" smtClean="0"/>
              <a:t>23</a:t>
            </a:fld>
            <a:endParaRPr lang="en-US"/>
          </a:p>
        </p:txBody>
      </p:sp>
    </p:spTree>
    <p:extLst>
      <p:ext uri="{BB962C8B-B14F-4D97-AF65-F5344CB8AC3E}">
        <p14:creationId xmlns:p14="http://schemas.microsoft.com/office/powerpoint/2010/main" val="28555974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HANDOUTS PDF also provided</a:t>
            </a:r>
          </a:p>
        </p:txBody>
      </p:sp>
      <p:sp>
        <p:nvSpPr>
          <p:cNvPr id="4" name="Slide Number Placeholder 3"/>
          <p:cNvSpPr>
            <a:spLocks noGrp="1"/>
          </p:cNvSpPr>
          <p:nvPr>
            <p:ph type="sldNum" sz="quarter" idx="5"/>
          </p:nvPr>
        </p:nvSpPr>
        <p:spPr/>
        <p:txBody>
          <a:bodyPr/>
          <a:lstStyle/>
          <a:p>
            <a:fld id="{2AD07278-AFA5-424E-96C9-E0473C211EDE}" type="slidenum">
              <a:rPr lang="en-US" smtClean="0"/>
              <a:t>24</a:t>
            </a:fld>
            <a:endParaRPr lang="en-US"/>
          </a:p>
        </p:txBody>
      </p:sp>
    </p:spTree>
    <p:extLst>
      <p:ext uri="{BB962C8B-B14F-4D97-AF65-F5344CB8AC3E}">
        <p14:creationId xmlns:p14="http://schemas.microsoft.com/office/powerpoint/2010/main" val="3664068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HANDOUTS PDF also provided</a:t>
            </a:r>
          </a:p>
        </p:txBody>
      </p:sp>
      <p:sp>
        <p:nvSpPr>
          <p:cNvPr id="4" name="Slide Number Placeholder 3"/>
          <p:cNvSpPr>
            <a:spLocks noGrp="1"/>
          </p:cNvSpPr>
          <p:nvPr>
            <p:ph type="sldNum" sz="quarter" idx="5"/>
          </p:nvPr>
        </p:nvSpPr>
        <p:spPr/>
        <p:txBody>
          <a:bodyPr/>
          <a:lstStyle/>
          <a:p>
            <a:fld id="{2AD07278-AFA5-424E-96C9-E0473C211EDE}" type="slidenum">
              <a:rPr lang="en-US" smtClean="0"/>
              <a:t>25</a:t>
            </a:fld>
            <a:endParaRPr lang="en-US"/>
          </a:p>
        </p:txBody>
      </p:sp>
    </p:spTree>
    <p:extLst>
      <p:ext uri="{BB962C8B-B14F-4D97-AF65-F5344CB8AC3E}">
        <p14:creationId xmlns:p14="http://schemas.microsoft.com/office/powerpoint/2010/main" val="2355627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D07278-AFA5-424E-96C9-E0473C211EDE}" type="slidenum">
              <a:rPr lang="en-US" smtClean="0"/>
              <a:t>8</a:t>
            </a:fld>
            <a:endParaRPr lang="en-US" dirty="0"/>
          </a:p>
        </p:txBody>
      </p:sp>
    </p:spTree>
    <p:extLst>
      <p:ext uri="{BB962C8B-B14F-4D97-AF65-F5344CB8AC3E}">
        <p14:creationId xmlns:p14="http://schemas.microsoft.com/office/powerpoint/2010/main" val="2710807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HANDOUTS PDF also provided</a:t>
            </a:r>
          </a:p>
        </p:txBody>
      </p:sp>
      <p:sp>
        <p:nvSpPr>
          <p:cNvPr id="4" name="Slide Number Placeholder 3"/>
          <p:cNvSpPr>
            <a:spLocks noGrp="1"/>
          </p:cNvSpPr>
          <p:nvPr>
            <p:ph type="sldNum" sz="quarter" idx="5"/>
          </p:nvPr>
        </p:nvSpPr>
        <p:spPr/>
        <p:txBody>
          <a:bodyPr/>
          <a:lstStyle/>
          <a:p>
            <a:fld id="{2AD07278-AFA5-424E-96C9-E0473C211EDE}" type="slidenum">
              <a:rPr lang="en-US" smtClean="0"/>
              <a:t>26</a:t>
            </a:fld>
            <a:endParaRPr lang="en-US"/>
          </a:p>
        </p:txBody>
      </p:sp>
    </p:spTree>
    <p:extLst>
      <p:ext uri="{BB962C8B-B14F-4D97-AF65-F5344CB8AC3E}">
        <p14:creationId xmlns:p14="http://schemas.microsoft.com/office/powerpoint/2010/main" val="42427814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HANDOUTS PDF also provided</a:t>
            </a:r>
          </a:p>
        </p:txBody>
      </p:sp>
      <p:sp>
        <p:nvSpPr>
          <p:cNvPr id="4" name="Slide Number Placeholder 3"/>
          <p:cNvSpPr>
            <a:spLocks noGrp="1"/>
          </p:cNvSpPr>
          <p:nvPr>
            <p:ph type="sldNum" sz="quarter" idx="5"/>
          </p:nvPr>
        </p:nvSpPr>
        <p:spPr/>
        <p:txBody>
          <a:bodyPr/>
          <a:lstStyle/>
          <a:p>
            <a:fld id="{2AD07278-AFA5-424E-96C9-E0473C211EDE}" type="slidenum">
              <a:rPr lang="en-US" smtClean="0"/>
              <a:t>27</a:t>
            </a:fld>
            <a:endParaRPr lang="en-US"/>
          </a:p>
        </p:txBody>
      </p:sp>
    </p:spTree>
    <p:extLst>
      <p:ext uri="{BB962C8B-B14F-4D97-AF65-F5344CB8AC3E}">
        <p14:creationId xmlns:p14="http://schemas.microsoft.com/office/powerpoint/2010/main" val="24305637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hour</a:t>
            </a:r>
          </a:p>
          <a:p>
            <a:endParaRPr lang="en-GB" dirty="0"/>
          </a:p>
          <a:p>
            <a:pPr defTabSz="917052">
              <a:defRPr/>
            </a:pPr>
            <a:r>
              <a:rPr lang="en-GB" b="1" dirty="0"/>
              <a:t>Problem Tree Analysis – getting to the root of problems</a:t>
            </a:r>
            <a:endParaRPr lang="en-US" dirty="0"/>
          </a:p>
          <a:p>
            <a:endParaRPr lang="en-GB" dirty="0"/>
          </a:p>
          <a:p>
            <a:r>
              <a:rPr lang="en-GB" dirty="0"/>
              <a:t>Useful way to sit down and interrogate the problem</a:t>
            </a:r>
            <a:r>
              <a:rPr lang="en-GB" baseline="0" dirty="0"/>
              <a:t>. It can:</a:t>
            </a:r>
          </a:p>
          <a:p>
            <a:endParaRPr lang="en-GB" baseline="0" dirty="0"/>
          </a:p>
          <a:p>
            <a:pPr marL="171947" indent="-171947">
              <a:buFont typeface="Arial" panose="020B0604020202020204" pitchFamily="34" charset="0"/>
              <a:buChar char="•"/>
            </a:pPr>
            <a:r>
              <a:rPr lang="en-GB" baseline="0" dirty="0"/>
              <a:t>Help you check that you are, in fact, tackling the problem you want to tackle</a:t>
            </a:r>
          </a:p>
          <a:p>
            <a:pPr marL="171947" indent="-171947">
              <a:buFont typeface="Arial" panose="020B0604020202020204" pitchFamily="34" charset="0"/>
              <a:buChar char="•"/>
            </a:pPr>
            <a:r>
              <a:rPr lang="en-GB" baseline="0" dirty="0"/>
              <a:t>Ensure you have thought about all potential causes – not just the one uppermost in your mind</a:t>
            </a:r>
          </a:p>
          <a:p>
            <a:pPr marL="171947" indent="-171947">
              <a:buFont typeface="Arial" panose="020B0604020202020204" pitchFamily="34" charset="0"/>
              <a:buChar char="•"/>
            </a:pPr>
            <a:r>
              <a:rPr lang="en-GB" baseline="0" dirty="0"/>
              <a:t>Offer material for your messaging (covering tomorrow)</a:t>
            </a:r>
          </a:p>
          <a:p>
            <a:pPr marL="171947" indent="-171947">
              <a:buFont typeface="Arial" panose="020B0604020202020204" pitchFamily="34" charset="0"/>
              <a:buChar char="•"/>
            </a:pPr>
            <a:r>
              <a:rPr lang="en-GB" baseline="0" dirty="0"/>
              <a:t>Generate ideas about different angles to tackle an issue from</a:t>
            </a:r>
          </a:p>
          <a:p>
            <a:pPr marL="171947" indent="-171947">
              <a:buFont typeface="Arial" panose="020B0604020202020204" pitchFamily="34" charset="0"/>
              <a:buChar char="•"/>
            </a:pPr>
            <a:r>
              <a:rPr lang="en-GB" baseline="0" dirty="0"/>
              <a:t>Be a starting point for refining ‘what good looks like’</a:t>
            </a:r>
          </a:p>
          <a:p>
            <a:pPr marL="171947" indent="-171947">
              <a:buFont typeface="Arial" panose="020B0604020202020204" pitchFamily="34" charset="0"/>
              <a:buChar char="•"/>
            </a:pPr>
            <a:endParaRPr lang="en-GB" baseline="0" dirty="0"/>
          </a:p>
          <a:p>
            <a:pPr marL="171947" indent="-171947">
              <a:buFont typeface="Arial" panose="020B0604020202020204" pitchFamily="34" charset="0"/>
              <a:buChar char="•"/>
            </a:pPr>
            <a:r>
              <a:rPr lang="en-GB" baseline="0" dirty="0"/>
              <a:t>Can be simple or complex – best tackled as a group</a:t>
            </a:r>
          </a:p>
          <a:p>
            <a:pPr marL="171947" indent="-171947">
              <a:buFont typeface="Arial" panose="020B0604020202020204" pitchFamily="34" charset="0"/>
              <a:buChar char="•"/>
            </a:pPr>
            <a:endParaRPr lang="en-GB" baseline="0" dirty="0"/>
          </a:p>
          <a:p>
            <a:r>
              <a:rPr lang="en-GB" baseline="0" dirty="0"/>
              <a:t>START FROM THE POV OF PEOPLE AFFECTED</a:t>
            </a:r>
          </a:p>
        </p:txBody>
      </p:sp>
      <p:sp>
        <p:nvSpPr>
          <p:cNvPr id="4" name="Slide Number Placeholder 3"/>
          <p:cNvSpPr>
            <a:spLocks noGrp="1"/>
          </p:cNvSpPr>
          <p:nvPr>
            <p:ph type="sldNum" sz="quarter" idx="10"/>
          </p:nvPr>
        </p:nvSpPr>
        <p:spPr/>
        <p:txBody>
          <a:bodyPr/>
          <a:lstStyle/>
          <a:p>
            <a:fld id="{CF20AF0F-0007-4D6E-AA50-FAD08A9EBA6C}" type="slidenum">
              <a:rPr lang="en-GB" smtClean="0"/>
              <a:t>28</a:t>
            </a:fld>
            <a:endParaRPr lang="en-GB"/>
          </a:p>
        </p:txBody>
      </p:sp>
    </p:spTree>
    <p:extLst>
      <p:ext uri="{BB962C8B-B14F-4D97-AF65-F5344CB8AC3E}">
        <p14:creationId xmlns:p14="http://schemas.microsoft.com/office/powerpoint/2010/main" val="2292826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story of </a:t>
            </a:r>
            <a:r>
              <a:rPr lang="en-US" dirty="0" err="1"/>
              <a:t>Dulwich</a:t>
            </a:r>
            <a:r>
              <a:rPr lang="en-US" dirty="0"/>
              <a:t> Hamlet FC - </a:t>
            </a:r>
            <a:r>
              <a:rPr lang="en-US" dirty="0">
                <a:hlinkClick r:id="rId3"/>
              </a:rPr>
              <a:t>https://www.theguardian.com/football/2018/oct/26/dulwich-hamlet-fc-champion-hill-improbable-tale-tiny-football-club-that-lost-its-home-to-developers-and-won-it-back</a:t>
            </a:r>
            <a:endParaRPr lang="en-US" dirty="0"/>
          </a:p>
          <a:p>
            <a:endParaRPr lang="en-US" dirty="0"/>
          </a:p>
        </p:txBody>
      </p:sp>
      <p:sp>
        <p:nvSpPr>
          <p:cNvPr id="4" name="Slide Number Placeholder 3"/>
          <p:cNvSpPr>
            <a:spLocks noGrp="1"/>
          </p:cNvSpPr>
          <p:nvPr>
            <p:ph type="sldNum" sz="quarter" idx="5"/>
          </p:nvPr>
        </p:nvSpPr>
        <p:spPr/>
        <p:txBody>
          <a:bodyPr/>
          <a:lstStyle/>
          <a:p>
            <a:fld id="{2AD07278-AFA5-424E-96C9-E0473C211EDE}" type="slidenum">
              <a:rPr lang="en-US" smtClean="0"/>
              <a:t>9</a:t>
            </a:fld>
            <a:endParaRPr lang="en-US"/>
          </a:p>
        </p:txBody>
      </p:sp>
    </p:spTree>
    <p:extLst>
      <p:ext uri="{BB962C8B-B14F-4D97-AF65-F5344CB8AC3E}">
        <p14:creationId xmlns:p14="http://schemas.microsoft.com/office/powerpoint/2010/main" val="1869821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Tom </a:t>
            </a:r>
            <a:r>
              <a:rPr lang="en-US" dirty="0" err="1"/>
              <a:t>Chigbo</a:t>
            </a:r>
            <a:r>
              <a:rPr lang="en-US" dirty="0"/>
              <a:t> – Leeds Citizens - https://</a:t>
            </a:r>
            <a:r>
              <a:rPr lang="en-US" dirty="0" err="1"/>
              <a:t>www.citizensuk.org</a:t>
            </a:r>
            <a:r>
              <a:rPr lang="en-US" dirty="0"/>
              <a:t>/</a:t>
            </a:r>
            <a:r>
              <a:rPr lang="en-US" dirty="0" err="1"/>
              <a:t>leeds</a:t>
            </a:r>
            <a:endParaRPr lang="en-US" dirty="0"/>
          </a:p>
          <a:p>
            <a:r>
              <a:rPr lang="en-US" dirty="0"/>
              <a:t>Emma Burnell – Political Human - https://</a:t>
            </a:r>
            <a:r>
              <a:rPr lang="en-US" dirty="0" err="1"/>
              <a:t>www.politicalhuman.com</a:t>
            </a:r>
            <a:endParaRPr lang="en-US" dirty="0"/>
          </a:p>
          <a:p>
            <a:endParaRPr lang="en-US" dirty="0"/>
          </a:p>
        </p:txBody>
      </p:sp>
      <p:sp>
        <p:nvSpPr>
          <p:cNvPr id="4" name="Slide Number Placeholder 3"/>
          <p:cNvSpPr>
            <a:spLocks noGrp="1"/>
          </p:cNvSpPr>
          <p:nvPr>
            <p:ph type="sldNum" sz="quarter" idx="5"/>
          </p:nvPr>
        </p:nvSpPr>
        <p:spPr/>
        <p:txBody>
          <a:bodyPr/>
          <a:lstStyle/>
          <a:p>
            <a:fld id="{2AD07278-AFA5-424E-96C9-E0473C211EDE}" type="slidenum">
              <a:rPr lang="en-US" smtClean="0"/>
              <a:t>10</a:t>
            </a:fld>
            <a:endParaRPr lang="en-US"/>
          </a:p>
        </p:txBody>
      </p:sp>
    </p:spTree>
    <p:extLst>
      <p:ext uri="{BB962C8B-B14F-4D97-AF65-F5344CB8AC3E}">
        <p14:creationId xmlns:p14="http://schemas.microsoft.com/office/powerpoint/2010/main" val="1283149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Resources to help you build stronger stories (from Stronger Stories agency) - https://</a:t>
            </a:r>
            <a:r>
              <a:rPr lang="en-US" dirty="0" err="1"/>
              <a:t>strongerstories.org</a:t>
            </a:r>
            <a:r>
              <a:rPr lang="en-US" dirty="0"/>
              <a:t>/resources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Ryan Herman – Local Trust’s Reporter-at-Large [LOCAL TRUST TO ADD CONTACT DETAILS HERE]</a:t>
            </a:r>
          </a:p>
          <a:p>
            <a:endParaRPr lang="en-US" dirty="0"/>
          </a:p>
          <a:p>
            <a:r>
              <a:rPr lang="en-US" dirty="0"/>
              <a:t>Yes Minister clip demonstrating the power of framing - https://</a:t>
            </a:r>
            <a:r>
              <a:rPr lang="en-US" dirty="0" err="1"/>
              <a:t>www.youtube.com</a:t>
            </a:r>
            <a:r>
              <a:rPr lang="en-US" dirty="0"/>
              <a:t>/</a:t>
            </a:r>
            <a:r>
              <a:rPr lang="en-US" dirty="0" err="1"/>
              <a:t>watch?v</a:t>
            </a:r>
            <a:r>
              <a:rPr lang="en-US" dirty="0"/>
              <a:t>=G0ZZJXw4MTA</a:t>
            </a:r>
          </a:p>
          <a:p>
            <a:endParaRPr lang="en-US" dirty="0"/>
          </a:p>
        </p:txBody>
      </p:sp>
      <p:sp>
        <p:nvSpPr>
          <p:cNvPr id="4" name="Slide Number Placeholder 3"/>
          <p:cNvSpPr>
            <a:spLocks noGrp="1"/>
          </p:cNvSpPr>
          <p:nvPr>
            <p:ph type="sldNum" sz="quarter" idx="5"/>
          </p:nvPr>
        </p:nvSpPr>
        <p:spPr/>
        <p:txBody>
          <a:bodyPr/>
          <a:lstStyle/>
          <a:p>
            <a:fld id="{2AD07278-AFA5-424E-96C9-E0473C211EDE}" type="slidenum">
              <a:rPr lang="en-US" smtClean="0"/>
              <a:t>11</a:t>
            </a:fld>
            <a:endParaRPr lang="en-US"/>
          </a:p>
        </p:txBody>
      </p:sp>
    </p:spTree>
    <p:extLst>
      <p:ext uri="{BB962C8B-B14F-4D97-AF65-F5344CB8AC3E}">
        <p14:creationId xmlns:p14="http://schemas.microsoft.com/office/powerpoint/2010/main" val="1530525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PDF of HANDOUTS provided (worksheets)</a:t>
            </a:r>
          </a:p>
        </p:txBody>
      </p:sp>
      <p:sp>
        <p:nvSpPr>
          <p:cNvPr id="4" name="Slide Number Placeholder 3"/>
          <p:cNvSpPr>
            <a:spLocks noGrp="1"/>
          </p:cNvSpPr>
          <p:nvPr>
            <p:ph type="sldNum" sz="quarter" idx="5"/>
          </p:nvPr>
        </p:nvSpPr>
        <p:spPr/>
        <p:txBody>
          <a:bodyPr/>
          <a:lstStyle/>
          <a:p>
            <a:fld id="{2AD07278-AFA5-424E-96C9-E0473C211EDE}" type="slidenum">
              <a:rPr lang="en-US" smtClean="0"/>
              <a:t>12</a:t>
            </a:fld>
            <a:endParaRPr lang="en-US"/>
          </a:p>
        </p:txBody>
      </p:sp>
    </p:spTree>
    <p:extLst>
      <p:ext uri="{BB962C8B-B14F-4D97-AF65-F5344CB8AC3E}">
        <p14:creationId xmlns:p14="http://schemas.microsoft.com/office/powerpoint/2010/main" val="4255736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D07278-AFA5-424E-96C9-E0473C211EDE}" type="slidenum">
              <a:rPr lang="en-US" smtClean="0"/>
              <a:t>13</a:t>
            </a:fld>
            <a:endParaRPr lang="en-US"/>
          </a:p>
        </p:txBody>
      </p:sp>
    </p:spTree>
    <p:extLst>
      <p:ext uri="{BB962C8B-B14F-4D97-AF65-F5344CB8AC3E}">
        <p14:creationId xmlns:p14="http://schemas.microsoft.com/office/powerpoint/2010/main" val="3986070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D07278-AFA5-424E-96C9-E0473C211EDE}" type="slidenum">
              <a:rPr lang="en-US" smtClean="0"/>
              <a:t>14</a:t>
            </a:fld>
            <a:endParaRPr lang="en-US"/>
          </a:p>
        </p:txBody>
      </p:sp>
    </p:spTree>
    <p:extLst>
      <p:ext uri="{BB962C8B-B14F-4D97-AF65-F5344CB8AC3E}">
        <p14:creationId xmlns:p14="http://schemas.microsoft.com/office/powerpoint/2010/main" val="2212083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D07278-AFA5-424E-96C9-E0473C211EDE}" type="slidenum">
              <a:rPr lang="en-US" smtClean="0"/>
              <a:t>15</a:t>
            </a:fld>
            <a:endParaRPr lang="en-US"/>
          </a:p>
        </p:txBody>
      </p:sp>
    </p:spTree>
    <p:extLst>
      <p:ext uri="{BB962C8B-B14F-4D97-AF65-F5344CB8AC3E}">
        <p14:creationId xmlns:p14="http://schemas.microsoft.com/office/powerpoint/2010/main" val="30083954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27925"/>
            <a:ext cx="6858000" cy="2007652"/>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4016044"/>
            <a:ext cx="6858000" cy="1241755"/>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2F2A316-EE40-4B33-A114-7A1EA7AC7C2B}" type="datetimeFigureOut">
              <a:rPr lang="en-US" smtClean="0"/>
              <a:t>3/20/2020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4568FB-021C-418C-9D0C-706426DF661E}" type="slidenum">
              <a:rPr lang="en-US" smtClean="0"/>
              <a:t>‹#›</a:t>
            </a:fld>
            <a:endParaRPr lang="en-US"/>
          </a:p>
        </p:txBody>
      </p:sp>
      <p:pic>
        <p:nvPicPr>
          <p:cNvPr id="9" name="Picture 8">
            <a:extLst>
              <a:ext uri="{FF2B5EF4-FFF2-40B4-BE49-F238E27FC236}">
                <a16:creationId xmlns:a16="http://schemas.microsoft.com/office/drawing/2014/main" id="{F6B58FF9-4366-4D9D-A4BD-8C42838B75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4790" y="156050"/>
            <a:ext cx="2865120" cy="1612392"/>
          </a:xfrm>
          <a:prstGeom prst="rect">
            <a:avLst/>
          </a:prstGeom>
        </p:spPr>
      </p:pic>
    </p:spTree>
    <p:extLst>
      <p:ext uri="{BB962C8B-B14F-4D97-AF65-F5344CB8AC3E}">
        <p14:creationId xmlns:p14="http://schemas.microsoft.com/office/powerpoint/2010/main" val="1788076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986281"/>
            <a:ext cx="7886700" cy="1082673"/>
          </a:xfrm>
        </p:spPr>
        <p:txBody>
          <a:bodyPr/>
          <a:lstStyle/>
          <a:p>
            <a:r>
              <a:rPr lang="en-GB"/>
              <a:t>Click to edit Master title style</a:t>
            </a:r>
            <a:endParaRPr lang="en-US" dirty="0"/>
          </a:p>
        </p:txBody>
      </p:sp>
      <p:sp>
        <p:nvSpPr>
          <p:cNvPr id="3" name="Content Placeholder 2"/>
          <p:cNvSpPr>
            <a:spLocks noGrp="1"/>
          </p:cNvSpPr>
          <p:nvPr>
            <p:ph idx="1"/>
          </p:nvPr>
        </p:nvSpPr>
        <p:spPr>
          <a:xfrm>
            <a:off x="628650" y="2068955"/>
            <a:ext cx="7886700" cy="410800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2F2A316-EE40-4B33-A114-7A1EA7AC7C2B}" type="datetimeFigureOut">
              <a:rPr lang="en-US" smtClean="0"/>
              <a:t>3/20/2020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4568FB-021C-418C-9D0C-706426DF661E}" type="slidenum">
              <a:rPr lang="en-US" smtClean="0"/>
              <a:t>‹#›</a:t>
            </a:fld>
            <a:endParaRPr lang="en-US"/>
          </a:p>
        </p:txBody>
      </p:sp>
    </p:spTree>
    <p:extLst>
      <p:ext uri="{BB962C8B-B14F-4D97-AF65-F5344CB8AC3E}">
        <p14:creationId xmlns:p14="http://schemas.microsoft.com/office/powerpoint/2010/main" val="4095666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986281"/>
            <a:ext cx="7886700" cy="1082673"/>
          </a:xfrm>
        </p:spPr>
        <p:txBody>
          <a:bodyPr/>
          <a:lstStyle/>
          <a:p>
            <a:r>
              <a:rPr lang="en-GB"/>
              <a:t>Click to edit Master title style</a:t>
            </a:r>
            <a:endParaRPr lang="en-US" dirty="0"/>
          </a:p>
        </p:txBody>
      </p:sp>
      <p:sp>
        <p:nvSpPr>
          <p:cNvPr id="3" name="Content Placeholder 2"/>
          <p:cNvSpPr>
            <a:spLocks noGrp="1"/>
          </p:cNvSpPr>
          <p:nvPr>
            <p:ph idx="1"/>
          </p:nvPr>
        </p:nvSpPr>
        <p:spPr>
          <a:xfrm>
            <a:off x="628650" y="2068955"/>
            <a:ext cx="7886700" cy="410800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2F2A316-EE40-4B33-A114-7A1EA7AC7C2B}" type="datetimeFigureOut">
              <a:rPr lang="en-US" smtClean="0"/>
              <a:t>3/20/2020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4568FB-021C-418C-9D0C-706426DF661E}" type="slidenum">
              <a:rPr lang="en-US" smtClean="0"/>
              <a:t>‹#›</a:t>
            </a:fld>
            <a:endParaRPr lang="en-US"/>
          </a:p>
        </p:txBody>
      </p:sp>
      <p:pic>
        <p:nvPicPr>
          <p:cNvPr id="7" name="Picture 6">
            <a:extLst>
              <a:ext uri="{FF2B5EF4-FFF2-40B4-BE49-F238E27FC236}">
                <a16:creationId xmlns:a16="http://schemas.microsoft.com/office/drawing/2014/main" id="{4BC78CEB-6810-46AA-ABEA-9142491E83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4793" y="172183"/>
            <a:ext cx="2504479" cy="814097"/>
          </a:xfrm>
          <a:prstGeom prst="rect">
            <a:avLst/>
          </a:prstGeom>
        </p:spPr>
      </p:pic>
    </p:spTree>
    <p:extLst>
      <p:ext uri="{BB962C8B-B14F-4D97-AF65-F5344CB8AC3E}">
        <p14:creationId xmlns:p14="http://schemas.microsoft.com/office/powerpoint/2010/main" val="2918493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986281"/>
            <a:ext cx="7886700" cy="1082673"/>
          </a:xfrm>
        </p:spPr>
        <p:txBody>
          <a:bodyPr/>
          <a:lstStyle/>
          <a:p>
            <a:r>
              <a:rPr lang="en-GB"/>
              <a:t>Click to edit Master title style</a:t>
            </a:r>
            <a:endParaRPr lang="en-US" dirty="0"/>
          </a:p>
        </p:txBody>
      </p:sp>
      <p:sp>
        <p:nvSpPr>
          <p:cNvPr id="3" name="Content Placeholder 2"/>
          <p:cNvSpPr>
            <a:spLocks noGrp="1"/>
          </p:cNvSpPr>
          <p:nvPr>
            <p:ph idx="1"/>
          </p:nvPr>
        </p:nvSpPr>
        <p:spPr>
          <a:xfrm>
            <a:off x="628650" y="2068955"/>
            <a:ext cx="7886700" cy="410800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2F2A316-EE40-4B33-A114-7A1EA7AC7C2B}" type="datetimeFigureOut">
              <a:rPr lang="en-US" smtClean="0"/>
              <a:t>3/20/2020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4568FB-021C-418C-9D0C-706426DF661E}" type="slidenum">
              <a:rPr lang="en-US" smtClean="0"/>
              <a:t>‹#›</a:t>
            </a:fld>
            <a:endParaRPr lang="en-US"/>
          </a:p>
        </p:txBody>
      </p:sp>
      <p:pic>
        <p:nvPicPr>
          <p:cNvPr id="7" name="Picture 6">
            <a:extLst>
              <a:ext uri="{FF2B5EF4-FFF2-40B4-BE49-F238E27FC236}">
                <a16:creationId xmlns:a16="http://schemas.microsoft.com/office/drawing/2014/main" id="{F834C71E-3537-403B-B50B-9F757A343FA6}"/>
              </a:ext>
            </a:extLst>
          </p:cNvPr>
          <p:cNvPicPr>
            <a:picLocks noChangeAspect="1"/>
          </p:cNvPicPr>
          <p:nvPr userDrawn="1"/>
        </p:nvPicPr>
        <p:blipFill>
          <a:blip r:embed="rId2"/>
          <a:stretch>
            <a:fillRect/>
          </a:stretch>
        </p:blipFill>
        <p:spPr>
          <a:xfrm>
            <a:off x="171004" y="96820"/>
            <a:ext cx="1488747" cy="1032734"/>
          </a:xfrm>
          <a:prstGeom prst="rect">
            <a:avLst/>
          </a:prstGeom>
        </p:spPr>
      </p:pic>
    </p:spTree>
    <p:extLst>
      <p:ext uri="{BB962C8B-B14F-4D97-AF65-F5344CB8AC3E}">
        <p14:creationId xmlns:p14="http://schemas.microsoft.com/office/powerpoint/2010/main" val="172531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B2F2A316-EE40-4B33-A114-7A1EA7AC7C2B}" type="datetimeFigureOut">
              <a:rPr lang="en-US" smtClean="0"/>
              <a:t>3/20/2020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4568FB-021C-418C-9D0C-706426DF661E}" type="slidenum">
              <a:rPr lang="en-US" smtClean="0"/>
              <a:t>‹#›</a:t>
            </a:fld>
            <a:endParaRPr lang="en-US"/>
          </a:p>
        </p:txBody>
      </p:sp>
    </p:spTree>
    <p:extLst>
      <p:ext uri="{BB962C8B-B14F-4D97-AF65-F5344CB8AC3E}">
        <p14:creationId xmlns:p14="http://schemas.microsoft.com/office/powerpoint/2010/main" val="301585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B2F2A316-EE40-4B33-A114-7A1EA7AC7C2B}" type="datetimeFigureOut">
              <a:rPr lang="en-US" smtClean="0"/>
              <a:t>3/20/2020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4568FB-021C-418C-9D0C-706426DF661E}" type="slidenum">
              <a:rPr lang="en-US" smtClean="0"/>
              <a:t>‹#›</a:t>
            </a:fld>
            <a:endParaRPr lang="en-US"/>
          </a:p>
        </p:txBody>
      </p:sp>
      <p:pic>
        <p:nvPicPr>
          <p:cNvPr id="8" name="Picture 7">
            <a:extLst>
              <a:ext uri="{FF2B5EF4-FFF2-40B4-BE49-F238E27FC236}">
                <a16:creationId xmlns:a16="http://schemas.microsoft.com/office/drawing/2014/main" id="{B2B4ECDB-3314-45A1-BA88-1C0A0791A1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1571" y="229395"/>
            <a:ext cx="2504479" cy="814097"/>
          </a:xfrm>
          <a:prstGeom prst="rect">
            <a:avLst/>
          </a:prstGeom>
        </p:spPr>
      </p:pic>
    </p:spTree>
    <p:extLst>
      <p:ext uri="{BB962C8B-B14F-4D97-AF65-F5344CB8AC3E}">
        <p14:creationId xmlns:p14="http://schemas.microsoft.com/office/powerpoint/2010/main" val="1373582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B2F2A316-EE40-4B33-A114-7A1EA7AC7C2B}" type="datetimeFigureOut">
              <a:rPr lang="en-US" smtClean="0"/>
              <a:t>3/20/2020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4568FB-021C-418C-9D0C-706426DF661E}" type="slidenum">
              <a:rPr lang="en-US" smtClean="0"/>
              <a:t>‹#›</a:t>
            </a:fld>
            <a:endParaRPr lang="en-US"/>
          </a:p>
        </p:txBody>
      </p:sp>
      <p:pic>
        <p:nvPicPr>
          <p:cNvPr id="8" name="Picture 7">
            <a:extLst>
              <a:ext uri="{FF2B5EF4-FFF2-40B4-BE49-F238E27FC236}">
                <a16:creationId xmlns:a16="http://schemas.microsoft.com/office/drawing/2014/main" id="{75829A88-F4D9-4391-8830-D92201A582C8}"/>
              </a:ext>
            </a:extLst>
          </p:cNvPr>
          <p:cNvPicPr>
            <a:picLocks noChangeAspect="1"/>
          </p:cNvPicPr>
          <p:nvPr userDrawn="1"/>
        </p:nvPicPr>
        <p:blipFill>
          <a:blip r:embed="rId2"/>
          <a:stretch>
            <a:fillRect/>
          </a:stretch>
        </p:blipFill>
        <p:spPr>
          <a:xfrm>
            <a:off x="214034" y="96823"/>
            <a:ext cx="1504254" cy="1043492"/>
          </a:xfrm>
          <a:prstGeom prst="rect">
            <a:avLst/>
          </a:prstGeom>
        </p:spPr>
      </p:pic>
    </p:spTree>
    <p:extLst>
      <p:ext uri="{BB962C8B-B14F-4D97-AF65-F5344CB8AC3E}">
        <p14:creationId xmlns:p14="http://schemas.microsoft.com/office/powerpoint/2010/main" val="2620233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043492"/>
            <a:ext cx="7886700" cy="1101239"/>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2249499"/>
            <a:ext cx="7886700" cy="39274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F2A316-EE40-4B33-A114-7A1EA7AC7C2B}" type="datetimeFigureOut">
              <a:rPr lang="en-US" smtClean="0"/>
              <a:t>3/20/2020</a:t>
            </a:fld>
            <a:endParaRPr lang="en-US"/>
          </a:p>
        </p:txBody>
      </p:sp>
      <p:sp>
        <p:nvSpPr>
          <p:cNvPr id="5" name="Footer Placeholder 4"/>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4568FB-021C-418C-9D0C-706426DF661E}" type="slidenum">
              <a:rPr lang="en-US" smtClean="0"/>
              <a:t>‹#›</a:t>
            </a:fld>
            <a:endParaRPr lang="en-US"/>
          </a:p>
        </p:txBody>
      </p:sp>
      <p:pic>
        <p:nvPicPr>
          <p:cNvPr id="11" name="Picture 10"/>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485986" y="5573359"/>
            <a:ext cx="2801428" cy="1369955"/>
          </a:xfrm>
          <a:prstGeom prst="rect">
            <a:avLst/>
          </a:prstGeom>
        </p:spPr>
      </p:pic>
      <p:pic>
        <p:nvPicPr>
          <p:cNvPr id="8" name="Picture 7">
            <a:extLst>
              <a:ext uri="{FF2B5EF4-FFF2-40B4-BE49-F238E27FC236}">
                <a16:creationId xmlns:a16="http://schemas.microsoft.com/office/drawing/2014/main" id="{F5F60BA8-7E50-463A-8C93-D0777A92BE4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224790" y="213233"/>
            <a:ext cx="1475318" cy="830259"/>
          </a:xfrm>
          <a:prstGeom prst="rect">
            <a:avLst/>
          </a:prstGeom>
        </p:spPr>
      </p:pic>
    </p:spTree>
    <p:extLst>
      <p:ext uri="{BB962C8B-B14F-4D97-AF65-F5344CB8AC3E}">
        <p14:creationId xmlns:p14="http://schemas.microsoft.com/office/powerpoint/2010/main" val="20258863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6" r:id="rId4"/>
    <p:sldLayoutId id="2147483652" r:id="rId5"/>
    <p:sldLayoutId id="2147483664" r:id="rId6"/>
    <p:sldLayoutId id="2147483667" r:id="rId7"/>
  </p:sldLayoutIdLst>
  <p:txStyles>
    <p:titleStyle>
      <a:lvl1pPr algn="l" defTabSz="914377" rtl="0" eaLnBrk="1" latinLnBrk="0" hangingPunct="1">
        <a:lnSpc>
          <a:spcPct val="90000"/>
        </a:lnSpc>
        <a:spcBef>
          <a:spcPct val="0"/>
        </a:spcBef>
        <a:buNone/>
        <a:defRPr sz="4400" kern="1200">
          <a:solidFill>
            <a:srgbClr val="7AC143"/>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smk.org.uk/social-change-project/social-power-repor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smk.org.uk/social-change-project/social-power-report/"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strongerstories.org/resources" TargetMode="External"/><Relationship Id="rId5" Type="http://schemas.openxmlformats.org/officeDocument/2006/relationships/hyperlink" Target="https://smk.org.uk/resource-hub/library-resources/" TargetMode="External"/><Relationship Id="rId4" Type="http://schemas.openxmlformats.org/officeDocument/2006/relationships/hyperlink" Target="https://smk.org.uk/resource-hub/law/"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smk.org.uk/social-change-project/social-power-tool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smk.org.uk/social-change-project/social-power-tool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smk.org.uk/social-change-project/social-power-tool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cheerfulpodcast.com/" TargetMode="External"/><Relationship Id="rId2" Type="http://schemas.openxmlformats.org/officeDocument/2006/relationships/hyperlink" Target="https://smk.org.uk/resource-hub/social-power-podcast/" TargetMode="External"/><Relationship Id="rId1" Type="http://schemas.openxmlformats.org/officeDocument/2006/relationships/slideLayout" Target="../slideLayouts/slideLayout2.xml"/><Relationship Id="rId5" Type="http://schemas.openxmlformats.org/officeDocument/2006/relationships/hyperlink" Target="https://www.elizabethdayonline.co.uk/podcast" TargetMode="External"/><Relationship Id="rId4" Type="http://schemas.openxmlformats.org/officeDocument/2006/relationships/hyperlink" Target="https://anchor.fm/derek-bardowel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Social Change &amp; Campaigning </a:t>
            </a:r>
          </a:p>
        </p:txBody>
      </p:sp>
      <p:sp>
        <p:nvSpPr>
          <p:cNvPr id="3" name="Subtitle 2"/>
          <p:cNvSpPr>
            <a:spLocks noGrp="1"/>
          </p:cNvSpPr>
          <p:nvPr>
            <p:ph type="subTitle" idx="1"/>
          </p:nvPr>
        </p:nvSpPr>
        <p:spPr/>
        <p:txBody>
          <a:bodyPr/>
          <a:lstStyle/>
          <a:p>
            <a:r>
              <a:rPr lang="en-US" dirty="0"/>
              <a:t>with the Sheila McKechnie Foundation</a:t>
            </a:r>
          </a:p>
          <a:p>
            <a:r>
              <a:rPr lang="en-US" dirty="0"/>
              <a:t>2019-2020</a:t>
            </a:r>
          </a:p>
        </p:txBody>
      </p:sp>
    </p:spTree>
    <p:extLst>
      <p:ext uri="{BB962C8B-B14F-4D97-AF65-F5344CB8AC3E}">
        <p14:creationId xmlns:p14="http://schemas.microsoft.com/office/powerpoint/2010/main" val="3715382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43719-9129-440F-9D19-79702FFF28FE}"/>
              </a:ext>
            </a:extLst>
          </p:cNvPr>
          <p:cNvSpPr>
            <a:spLocks noGrp="1"/>
          </p:cNvSpPr>
          <p:nvPr>
            <p:ph type="title"/>
          </p:nvPr>
        </p:nvSpPr>
        <p:spPr/>
        <p:txBody>
          <a:bodyPr/>
          <a:lstStyle/>
          <a:p>
            <a:r>
              <a:rPr lang="en-GB" dirty="0">
                <a:latin typeface="Arial"/>
                <a:cs typeface="Arial"/>
              </a:rPr>
              <a:t>Meeting 2</a:t>
            </a:r>
            <a:r>
              <a:rPr lang="en-GB">
                <a:latin typeface="Arial"/>
                <a:cs typeface="Arial"/>
              </a:rPr>
              <a:t>: influence</a:t>
            </a:r>
            <a:endParaRPr lang="en-GB" dirty="0"/>
          </a:p>
        </p:txBody>
      </p:sp>
      <p:sp>
        <p:nvSpPr>
          <p:cNvPr id="3" name="Content Placeholder 2">
            <a:extLst>
              <a:ext uri="{FF2B5EF4-FFF2-40B4-BE49-F238E27FC236}">
                <a16:creationId xmlns:a16="http://schemas.microsoft.com/office/drawing/2014/main" id="{CC163FD2-9167-47B5-AD46-028A43BF10AC}"/>
              </a:ext>
            </a:extLst>
          </p:cNvPr>
          <p:cNvSpPr>
            <a:spLocks noGrp="1"/>
          </p:cNvSpPr>
          <p:nvPr>
            <p:ph idx="1"/>
          </p:nvPr>
        </p:nvSpPr>
        <p:spPr/>
        <p:txBody>
          <a:bodyPr vert="horz" lIns="91440" tIns="45720" rIns="91440" bIns="45720" rtlCol="0" anchor="t">
            <a:noAutofit/>
          </a:bodyPr>
          <a:lstStyle/>
          <a:p>
            <a:pPr marL="227965" indent="-227965" fontAlgn="base">
              <a:lnSpc>
                <a:spcPct val="100000"/>
              </a:lnSpc>
            </a:pPr>
            <a:r>
              <a:rPr lang="en-GB" sz="2000" dirty="0">
                <a:latin typeface="Arial"/>
                <a:cs typeface="Arial"/>
              </a:rPr>
              <a:t>​Influencing decision-makers, local or national: what motivates them?</a:t>
            </a:r>
            <a:endParaRPr lang="en-US" sz="2000" dirty="0">
              <a:latin typeface="Arial"/>
              <a:cs typeface="Arial"/>
            </a:endParaRPr>
          </a:p>
          <a:p>
            <a:pPr marL="227965" indent="-227965" fontAlgn="base">
              <a:lnSpc>
                <a:spcPct val="100000"/>
              </a:lnSpc>
            </a:pPr>
            <a:r>
              <a:rPr lang="en-GB" sz="2000" dirty="0">
                <a:latin typeface="Arial"/>
                <a:cs typeface="Arial"/>
              </a:rPr>
              <a:t>Different ways to engage with decision-making: formal, legal, partnership, public, disruptive</a:t>
            </a:r>
          </a:p>
          <a:p>
            <a:pPr marL="227965" indent="-227965" fontAlgn="base">
              <a:lnSpc>
                <a:spcPct val="100000"/>
              </a:lnSpc>
            </a:pPr>
            <a:r>
              <a:rPr lang="en-GB" sz="2000" dirty="0">
                <a:latin typeface="Arial"/>
                <a:cs typeface="Arial"/>
              </a:rPr>
              <a:t>Mobilising communities and engaging partners</a:t>
            </a:r>
          </a:p>
          <a:p>
            <a:pPr marL="227965" indent="-227965" fontAlgn="base">
              <a:lnSpc>
                <a:spcPct val="100000"/>
              </a:lnSpc>
            </a:pPr>
            <a:r>
              <a:rPr lang="en-GB" sz="2000" dirty="0">
                <a:latin typeface="Arial"/>
                <a:cs typeface="Arial"/>
              </a:rPr>
              <a:t>Making your face-to-face meetings count</a:t>
            </a:r>
          </a:p>
          <a:p>
            <a:pPr marL="227965" indent="-227965" fontAlgn="base">
              <a:lnSpc>
                <a:spcPct val="100000"/>
              </a:lnSpc>
            </a:pPr>
            <a:r>
              <a:rPr lang="en-GB" sz="2000" dirty="0">
                <a:latin typeface="Arial"/>
                <a:cs typeface="Arial"/>
              </a:rPr>
              <a:t>Building alliances</a:t>
            </a:r>
          </a:p>
          <a:p>
            <a:pPr marL="0" indent="0">
              <a:lnSpc>
                <a:spcPct val="100000"/>
              </a:lnSpc>
              <a:buNone/>
            </a:pPr>
            <a:r>
              <a:rPr lang="en-GB" sz="2000" dirty="0">
                <a:solidFill>
                  <a:srgbClr val="73BF3F"/>
                </a:solidFill>
                <a:latin typeface="Arial"/>
                <a:cs typeface="Arial"/>
              </a:rPr>
              <a:t>7 June 2019, York</a:t>
            </a:r>
          </a:p>
          <a:p>
            <a:pPr marL="0" indent="0">
              <a:lnSpc>
                <a:spcPct val="100000"/>
              </a:lnSpc>
              <a:buNone/>
            </a:pPr>
            <a:r>
              <a:rPr lang="en-GB" sz="2000" dirty="0">
                <a:solidFill>
                  <a:srgbClr val="73BF3F"/>
                </a:solidFill>
                <a:latin typeface="Arial"/>
                <a:cs typeface="Arial"/>
              </a:rPr>
              <a:t>Trainer: Chloe Hardy (SMK)</a:t>
            </a:r>
          </a:p>
          <a:p>
            <a:pPr marL="0" indent="0">
              <a:lnSpc>
                <a:spcPct val="100000"/>
              </a:lnSpc>
              <a:buNone/>
            </a:pPr>
            <a:r>
              <a:rPr lang="en-GB" sz="2000" dirty="0">
                <a:solidFill>
                  <a:srgbClr val="73BF3F"/>
                </a:solidFill>
                <a:latin typeface="Arial"/>
                <a:cs typeface="Arial"/>
              </a:rPr>
              <a:t>Guest speakers: Tom </a:t>
            </a:r>
            <a:r>
              <a:rPr lang="en-GB" sz="2000" dirty="0" err="1">
                <a:solidFill>
                  <a:srgbClr val="73BF3F"/>
                </a:solidFill>
                <a:latin typeface="Arial"/>
                <a:cs typeface="Arial"/>
              </a:rPr>
              <a:t>Chigbo</a:t>
            </a:r>
            <a:r>
              <a:rPr lang="en-GB" sz="2000" dirty="0">
                <a:solidFill>
                  <a:srgbClr val="73BF3F"/>
                </a:solidFill>
                <a:latin typeface="Arial"/>
                <a:cs typeface="Arial"/>
              </a:rPr>
              <a:t> (Leeds Citizens) and Emma Burnell (Political Human)</a:t>
            </a:r>
          </a:p>
        </p:txBody>
      </p:sp>
    </p:spTree>
    <p:extLst>
      <p:ext uri="{BB962C8B-B14F-4D97-AF65-F5344CB8AC3E}">
        <p14:creationId xmlns:p14="http://schemas.microsoft.com/office/powerpoint/2010/main" val="3004825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43719-9129-440F-9D19-79702FFF28FE}"/>
              </a:ext>
            </a:extLst>
          </p:cNvPr>
          <p:cNvSpPr>
            <a:spLocks noGrp="1"/>
          </p:cNvSpPr>
          <p:nvPr>
            <p:ph type="title"/>
          </p:nvPr>
        </p:nvSpPr>
        <p:spPr/>
        <p:txBody>
          <a:bodyPr>
            <a:normAutofit/>
          </a:bodyPr>
          <a:lstStyle/>
          <a:p>
            <a:r>
              <a:rPr lang="en-GB">
                <a:latin typeface="Arial"/>
                <a:cs typeface="Arial"/>
              </a:rPr>
              <a:t>Meeting 3: spreading the word</a:t>
            </a:r>
            <a:endParaRPr lang="en-GB"/>
          </a:p>
        </p:txBody>
      </p:sp>
      <p:sp>
        <p:nvSpPr>
          <p:cNvPr id="3" name="Content Placeholder 2">
            <a:extLst>
              <a:ext uri="{FF2B5EF4-FFF2-40B4-BE49-F238E27FC236}">
                <a16:creationId xmlns:a16="http://schemas.microsoft.com/office/drawing/2014/main" id="{CC163FD2-9167-47B5-AD46-028A43BF10AC}"/>
              </a:ext>
            </a:extLst>
          </p:cNvPr>
          <p:cNvSpPr>
            <a:spLocks noGrp="1"/>
          </p:cNvSpPr>
          <p:nvPr>
            <p:ph idx="1"/>
          </p:nvPr>
        </p:nvSpPr>
        <p:spPr>
          <a:xfrm>
            <a:off x="628650" y="2205989"/>
            <a:ext cx="7886700" cy="3970973"/>
          </a:xfrm>
        </p:spPr>
        <p:txBody>
          <a:bodyPr vert="horz" lIns="91440" tIns="45720" rIns="91440" bIns="45720" rtlCol="0" anchor="t">
            <a:noAutofit/>
          </a:bodyPr>
          <a:lstStyle/>
          <a:p>
            <a:pPr marL="227965" indent="-227965">
              <a:lnSpc>
                <a:spcPct val="100000"/>
              </a:lnSpc>
            </a:pPr>
            <a:r>
              <a:rPr lang="en-GB" sz="2000" dirty="0">
                <a:latin typeface="Arial"/>
                <a:cs typeface="Arial"/>
              </a:rPr>
              <a:t>The power of stories: stories versus messages</a:t>
            </a:r>
            <a:endParaRPr lang="en-US"/>
          </a:p>
          <a:p>
            <a:pPr marL="227965" indent="-227965">
              <a:lnSpc>
                <a:spcPct val="100000"/>
              </a:lnSpc>
            </a:pPr>
            <a:r>
              <a:rPr lang="en-GB" sz="2000" dirty="0">
                <a:latin typeface="Arial"/>
                <a:cs typeface="Arial"/>
              </a:rPr>
              <a:t>Audiences &amp; framing</a:t>
            </a:r>
          </a:p>
          <a:p>
            <a:pPr marL="227965" indent="-227965">
              <a:lnSpc>
                <a:spcPct val="100000"/>
              </a:lnSpc>
            </a:pPr>
            <a:r>
              <a:rPr lang="en-GB" sz="2000" dirty="0">
                <a:latin typeface="Arial"/>
                <a:cs typeface="Arial"/>
              </a:rPr>
              <a:t>Personal stories: keeping ownership of your story, using others’ stories with respect</a:t>
            </a:r>
          </a:p>
          <a:p>
            <a:pPr marL="227965" indent="-227965">
              <a:lnSpc>
                <a:spcPct val="100000"/>
              </a:lnSpc>
            </a:pPr>
            <a:r>
              <a:rPr lang="en-GB" sz="2000" dirty="0">
                <a:latin typeface="Arial"/>
                <a:cs typeface="Arial"/>
              </a:rPr>
              <a:t>Your Big Local story: the elements of a story (ordinary world, villains, allies, call to adventure, better world)</a:t>
            </a:r>
          </a:p>
          <a:p>
            <a:pPr marL="0" indent="0">
              <a:lnSpc>
                <a:spcPct val="100000"/>
              </a:lnSpc>
              <a:buNone/>
            </a:pPr>
            <a:r>
              <a:rPr lang="en-GB" sz="2000" dirty="0">
                <a:solidFill>
                  <a:srgbClr val="73BF3F"/>
                </a:solidFill>
                <a:latin typeface="Arial"/>
                <a:cs typeface="Arial"/>
              </a:rPr>
              <a:t>8 November 2019, Manchester</a:t>
            </a:r>
          </a:p>
          <a:p>
            <a:pPr marL="0" indent="0">
              <a:lnSpc>
                <a:spcPct val="100000"/>
              </a:lnSpc>
              <a:buNone/>
            </a:pPr>
            <a:r>
              <a:rPr lang="en-GB" sz="2000" dirty="0">
                <a:solidFill>
                  <a:srgbClr val="73BF3F"/>
                </a:solidFill>
                <a:latin typeface="Arial"/>
                <a:cs typeface="Arial"/>
              </a:rPr>
              <a:t>Trainer: Chloe Hardy (SMK)</a:t>
            </a:r>
          </a:p>
          <a:p>
            <a:pPr marL="0" indent="0">
              <a:lnSpc>
                <a:spcPct val="100000"/>
              </a:lnSpc>
              <a:buNone/>
            </a:pPr>
            <a:r>
              <a:rPr lang="en-GB" sz="2000" dirty="0">
                <a:solidFill>
                  <a:srgbClr val="73BF3F"/>
                </a:solidFill>
                <a:latin typeface="Arial"/>
                <a:cs typeface="Arial"/>
              </a:rPr>
              <a:t>Guest speakers: Elaine Lovell (Hilltop &amp; Caldwell Big Local), Ryan Herman (Local Trust), Jessie Powell (Local Trust), Tom </a:t>
            </a:r>
            <a:r>
              <a:rPr lang="en-GB" sz="2000" dirty="0" err="1">
                <a:solidFill>
                  <a:srgbClr val="73BF3F"/>
                </a:solidFill>
                <a:latin typeface="Arial"/>
                <a:cs typeface="Arial"/>
              </a:rPr>
              <a:t>Chigbo</a:t>
            </a:r>
            <a:r>
              <a:rPr lang="en-GB" sz="2000" dirty="0">
                <a:solidFill>
                  <a:srgbClr val="73BF3F"/>
                </a:solidFill>
                <a:latin typeface="Arial"/>
                <a:cs typeface="Arial"/>
              </a:rPr>
              <a:t> (Leeds Citizens)</a:t>
            </a:r>
            <a:endParaRPr lang="en-GB" sz="2000" dirty="0"/>
          </a:p>
        </p:txBody>
      </p:sp>
    </p:spTree>
    <p:extLst>
      <p:ext uri="{BB962C8B-B14F-4D97-AF65-F5344CB8AC3E}">
        <p14:creationId xmlns:p14="http://schemas.microsoft.com/office/powerpoint/2010/main" val="1961472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43719-9129-440F-9D19-79702FFF28FE}"/>
              </a:ext>
            </a:extLst>
          </p:cNvPr>
          <p:cNvSpPr>
            <a:spLocks noGrp="1"/>
          </p:cNvSpPr>
          <p:nvPr>
            <p:ph type="title"/>
          </p:nvPr>
        </p:nvSpPr>
        <p:spPr/>
        <p:txBody>
          <a:bodyPr>
            <a:normAutofit fontScale="90000"/>
          </a:bodyPr>
          <a:lstStyle/>
          <a:p>
            <a:r>
              <a:rPr lang="en-GB">
                <a:latin typeface="Arial"/>
                <a:cs typeface="Arial"/>
              </a:rPr>
              <a:t>Meeting 4: keeping up momentum</a:t>
            </a:r>
            <a:endParaRPr lang="en-GB"/>
          </a:p>
        </p:txBody>
      </p:sp>
      <p:sp>
        <p:nvSpPr>
          <p:cNvPr id="3" name="Content Placeholder 2">
            <a:extLst>
              <a:ext uri="{FF2B5EF4-FFF2-40B4-BE49-F238E27FC236}">
                <a16:creationId xmlns:a16="http://schemas.microsoft.com/office/drawing/2014/main" id="{CC163FD2-9167-47B5-AD46-028A43BF10AC}"/>
              </a:ext>
            </a:extLst>
          </p:cNvPr>
          <p:cNvSpPr>
            <a:spLocks noGrp="1"/>
          </p:cNvSpPr>
          <p:nvPr>
            <p:ph idx="1"/>
          </p:nvPr>
        </p:nvSpPr>
        <p:spPr/>
        <p:txBody>
          <a:bodyPr vert="horz" lIns="91440" tIns="45720" rIns="91440" bIns="45720" rtlCol="0" anchor="t">
            <a:normAutofit lnSpcReduction="10000"/>
          </a:bodyPr>
          <a:lstStyle/>
          <a:p>
            <a:pPr marL="227965" indent="-227965" fontAlgn="base">
              <a:lnSpc>
                <a:spcPct val="100000"/>
              </a:lnSpc>
            </a:pPr>
            <a:r>
              <a:rPr lang="en-GB" sz="2000" dirty="0">
                <a:latin typeface="Arial"/>
                <a:cs typeface="Arial"/>
              </a:rPr>
              <a:t>Turning your local stories into reality</a:t>
            </a:r>
            <a:r>
              <a:rPr lang="en-US" sz="2000" dirty="0">
                <a:latin typeface="Arial"/>
                <a:cs typeface="Arial"/>
              </a:rPr>
              <a:t>​</a:t>
            </a:r>
            <a:endParaRPr lang="en-US"/>
          </a:p>
          <a:p>
            <a:pPr marL="227965" indent="-227965" fontAlgn="base">
              <a:lnSpc>
                <a:spcPct val="100000"/>
              </a:lnSpc>
            </a:pPr>
            <a:r>
              <a:rPr lang="en-GB" sz="2000" dirty="0">
                <a:latin typeface="Arial"/>
                <a:cs typeface="Arial"/>
              </a:rPr>
              <a:t>Setting your change goals</a:t>
            </a:r>
            <a:r>
              <a:rPr lang="en-US" sz="2000" dirty="0">
                <a:latin typeface="Arial"/>
                <a:cs typeface="Arial"/>
              </a:rPr>
              <a:t>​</a:t>
            </a:r>
          </a:p>
          <a:p>
            <a:pPr marL="227965" indent="-227965" fontAlgn="base">
              <a:lnSpc>
                <a:spcPct val="100000"/>
              </a:lnSpc>
            </a:pPr>
            <a:r>
              <a:rPr lang="en-GB" sz="2000" dirty="0">
                <a:latin typeface="Arial"/>
                <a:cs typeface="Arial"/>
              </a:rPr>
              <a:t>Keeping up momentum</a:t>
            </a:r>
            <a:r>
              <a:rPr lang="en-US" sz="2000" dirty="0">
                <a:latin typeface="Arial"/>
                <a:cs typeface="Arial"/>
              </a:rPr>
              <a:t>​</a:t>
            </a:r>
          </a:p>
          <a:p>
            <a:pPr marL="227965" indent="-227965" fontAlgn="base">
              <a:lnSpc>
                <a:spcPct val="100000"/>
              </a:lnSpc>
            </a:pPr>
            <a:r>
              <a:rPr lang="en-GB" sz="2000" dirty="0">
                <a:latin typeface="Arial"/>
                <a:cs typeface="Arial"/>
              </a:rPr>
              <a:t>Looking after yourselves</a:t>
            </a:r>
            <a:r>
              <a:rPr lang="en-US" sz="2000" dirty="0">
                <a:latin typeface="Arial"/>
                <a:cs typeface="Arial"/>
              </a:rPr>
              <a:t>​ - keeping your spark</a:t>
            </a:r>
          </a:p>
          <a:p>
            <a:pPr marL="227965" indent="-227965" fontAlgn="base">
              <a:lnSpc>
                <a:spcPct val="100000"/>
              </a:lnSpc>
            </a:pPr>
            <a:r>
              <a:rPr lang="en-GB" sz="2000" dirty="0">
                <a:latin typeface="Arial"/>
                <a:cs typeface="Arial"/>
              </a:rPr>
              <a:t>Getting your voice heard – developing your personal speaking style</a:t>
            </a:r>
          </a:p>
          <a:p>
            <a:pPr marL="0" indent="0">
              <a:lnSpc>
                <a:spcPct val="100000"/>
              </a:lnSpc>
              <a:buNone/>
            </a:pPr>
            <a:endParaRPr lang="en-GB" sz="2000" dirty="0">
              <a:solidFill>
                <a:srgbClr val="73BF3F"/>
              </a:solidFill>
              <a:latin typeface="Arial"/>
              <a:cs typeface="Arial"/>
            </a:endParaRPr>
          </a:p>
          <a:p>
            <a:pPr marL="0" indent="0">
              <a:lnSpc>
                <a:spcPct val="100000"/>
              </a:lnSpc>
              <a:buNone/>
            </a:pPr>
            <a:r>
              <a:rPr lang="en-GB" sz="2000" dirty="0">
                <a:solidFill>
                  <a:srgbClr val="73BF3F"/>
                </a:solidFill>
                <a:latin typeface="Arial"/>
                <a:cs typeface="Arial"/>
              </a:rPr>
              <a:t>17 January 2020, London</a:t>
            </a:r>
          </a:p>
          <a:p>
            <a:pPr marL="0" indent="0">
              <a:lnSpc>
                <a:spcPct val="100000"/>
              </a:lnSpc>
              <a:buNone/>
            </a:pPr>
            <a:r>
              <a:rPr lang="en-GB" sz="2000" dirty="0">
                <a:solidFill>
                  <a:srgbClr val="73BF3F"/>
                </a:solidFill>
                <a:latin typeface="Arial"/>
                <a:cs typeface="Arial"/>
              </a:rPr>
              <a:t>Trainer: Chloe Hardy (SMK)</a:t>
            </a:r>
          </a:p>
          <a:p>
            <a:pPr marL="0" indent="0">
              <a:lnSpc>
                <a:spcPct val="100000"/>
              </a:lnSpc>
              <a:buNone/>
            </a:pPr>
            <a:r>
              <a:rPr lang="en-GB" sz="2000" dirty="0">
                <a:solidFill>
                  <a:srgbClr val="73BF3F"/>
                </a:solidFill>
                <a:latin typeface="Arial"/>
                <a:cs typeface="Arial"/>
              </a:rPr>
              <a:t>Guest speaker: Viv </a:t>
            </a:r>
            <a:r>
              <a:rPr lang="en-GB" sz="2000" dirty="0" err="1">
                <a:solidFill>
                  <a:srgbClr val="73BF3F"/>
                </a:solidFill>
                <a:latin typeface="Arial"/>
                <a:cs typeface="Arial"/>
              </a:rPr>
              <a:t>Groskop</a:t>
            </a:r>
            <a:endParaRPr lang="en-GB" sz="2000" dirty="0"/>
          </a:p>
        </p:txBody>
      </p:sp>
    </p:spTree>
    <p:extLst>
      <p:ext uri="{BB962C8B-B14F-4D97-AF65-F5344CB8AC3E}">
        <p14:creationId xmlns:p14="http://schemas.microsoft.com/office/powerpoint/2010/main" val="2605572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1ADEC-EB50-499E-95DD-85FFCEA9A32B}"/>
              </a:ext>
            </a:extLst>
          </p:cNvPr>
          <p:cNvSpPr>
            <a:spLocks noGrp="1"/>
          </p:cNvSpPr>
          <p:nvPr>
            <p:ph type="title"/>
          </p:nvPr>
        </p:nvSpPr>
        <p:spPr>
          <a:xfrm>
            <a:off x="628650" y="1005840"/>
            <a:ext cx="7886700" cy="1234440"/>
          </a:xfrm>
        </p:spPr>
        <p:txBody>
          <a:bodyPr>
            <a:normAutofit fontScale="90000"/>
          </a:bodyPr>
          <a:lstStyle/>
          <a:p>
            <a:r>
              <a:rPr lang="en-GB">
                <a:latin typeface="Arial"/>
                <a:cs typeface="Arial"/>
              </a:rPr>
              <a:t>Lesson 1: People have the right &amp; ability to determine their future</a:t>
            </a:r>
            <a:endParaRPr lang="en-GB"/>
          </a:p>
        </p:txBody>
      </p:sp>
      <p:sp>
        <p:nvSpPr>
          <p:cNvPr id="3" name="Content Placeholder 2">
            <a:extLst>
              <a:ext uri="{FF2B5EF4-FFF2-40B4-BE49-F238E27FC236}">
                <a16:creationId xmlns:a16="http://schemas.microsoft.com/office/drawing/2014/main" id="{1270FBA8-798F-4106-92DD-65D1078AF18D}"/>
              </a:ext>
            </a:extLst>
          </p:cNvPr>
          <p:cNvSpPr>
            <a:spLocks noGrp="1"/>
          </p:cNvSpPr>
          <p:nvPr>
            <p:ph idx="1"/>
          </p:nvPr>
        </p:nvSpPr>
        <p:spPr>
          <a:xfrm>
            <a:off x="628650" y="2411730"/>
            <a:ext cx="7886700" cy="3765232"/>
          </a:xfrm>
        </p:spPr>
        <p:txBody>
          <a:bodyPr vert="horz" lIns="91440" tIns="45720" rIns="91440" bIns="45720" rtlCol="0" anchor="t">
            <a:normAutofit lnSpcReduction="10000"/>
          </a:bodyPr>
          <a:lstStyle/>
          <a:p>
            <a:pPr marL="227965" lvl="0" indent="-227965">
              <a:lnSpc>
                <a:spcPct val="100000"/>
              </a:lnSpc>
            </a:pPr>
            <a:r>
              <a:rPr lang="en-GB" sz="2000" dirty="0">
                <a:latin typeface="Arial"/>
                <a:cs typeface="Arial"/>
              </a:rPr>
              <a:t>Power does not sit solely in the hands of decision-makers.</a:t>
            </a:r>
            <a:endParaRPr lang="en-US" sz="2000"/>
          </a:p>
          <a:p>
            <a:pPr marL="227965" lvl="0" indent="-227965">
              <a:lnSpc>
                <a:spcPct val="100000"/>
              </a:lnSpc>
            </a:pPr>
            <a:r>
              <a:rPr lang="en-GB" sz="2000" dirty="0">
                <a:latin typeface="Arial"/>
                <a:cs typeface="Arial"/>
              </a:rPr>
              <a:t>By organising locally, finding allies, building awareness and support, and marshalling evidence, local people can affect decisions or find alternative solutions.</a:t>
            </a:r>
          </a:p>
          <a:p>
            <a:pPr marL="227965" lvl="0" indent="-227965">
              <a:lnSpc>
                <a:spcPct val="100000"/>
              </a:lnSpc>
            </a:pPr>
            <a:r>
              <a:rPr lang="en-GB" sz="2000" dirty="0">
                <a:latin typeface="Arial"/>
                <a:cs typeface="Arial"/>
              </a:rPr>
              <a:t>You have the right to work on political issues and decisions, so long as you are not partisan. Don’t support or promote a particular party through your Big Local.</a:t>
            </a:r>
          </a:p>
          <a:p>
            <a:pPr marL="227965" indent="-227965">
              <a:lnSpc>
                <a:spcPct val="100000"/>
              </a:lnSpc>
              <a:buNone/>
            </a:pPr>
            <a:endParaRPr lang="en-US" sz="2000" i="1" dirty="0">
              <a:solidFill>
                <a:srgbClr val="7AC143"/>
              </a:solidFill>
              <a:latin typeface="Arial"/>
              <a:cs typeface="Arial"/>
            </a:endParaRPr>
          </a:p>
          <a:p>
            <a:pPr marL="227965" indent="-227965">
              <a:lnSpc>
                <a:spcPct val="100000"/>
              </a:lnSpc>
              <a:buNone/>
            </a:pPr>
            <a:r>
              <a:rPr lang="en-US" sz="2000" i="1" dirty="0">
                <a:solidFill>
                  <a:srgbClr val="7AC143"/>
                </a:solidFill>
                <a:latin typeface="Arial"/>
                <a:cs typeface="Arial"/>
              </a:rPr>
              <a:t>“Before, I would have thought of political campaign [when asked what campaigning is] but now I know it’s about different ways and routes to achieve change in many areas.”</a:t>
            </a:r>
            <a:endParaRPr lang="en-GB" sz="2000" i="1">
              <a:solidFill>
                <a:srgbClr val="7AC143"/>
              </a:solidFill>
              <a:latin typeface="Arial"/>
              <a:cs typeface="Arial"/>
            </a:endParaRPr>
          </a:p>
          <a:p>
            <a:pPr marL="0" indent="0" algn="ctr">
              <a:lnSpc>
                <a:spcPct val="100000"/>
              </a:lnSpc>
              <a:buNone/>
            </a:pPr>
            <a:endParaRPr lang="en-GB" sz="2000">
              <a:latin typeface="Arial"/>
              <a:cs typeface="Arial"/>
            </a:endParaRPr>
          </a:p>
          <a:p>
            <a:pPr marL="227965" indent="-227965">
              <a:lnSpc>
                <a:spcPct val="100000"/>
              </a:lnSpc>
            </a:pPr>
            <a:endParaRPr lang="en-GB" sz="2000" dirty="0"/>
          </a:p>
        </p:txBody>
      </p:sp>
    </p:spTree>
    <p:extLst>
      <p:ext uri="{BB962C8B-B14F-4D97-AF65-F5344CB8AC3E}">
        <p14:creationId xmlns:p14="http://schemas.microsoft.com/office/powerpoint/2010/main" val="407086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1ADEC-EB50-499E-95DD-85FFCEA9A32B}"/>
              </a:ext>
            </a:extLst>
          </p:cNvPr>
          <p:cNvSpPr>
            <a:spLocks noGrp="1"/>
          </p:cNvSpPr>
          <p:nvPr>
            <p:ph type="title"/>
          </p:nvPr>
        </p:nvSpPr>
        <p:spPr/>
        <p:txBody>
          <a:bodyPr>
            <a:normAutofit/>
          </a:bodyPr>
          <a:lstStyle/>
          <a:p>
            <a:r>
              <a:rPr lang="en-GB" sz="4000">
                <a:latin typeface="Arial"/>
                <a:cs typeface="Arial"/>
              </a:rPr>
              <a:t>Lesson 2: Keep your tools sharp</a:t>
            </a:r>
            <a:endParaRPr lang="en-GB" sz="4000"/>
          </a:p>
        </p:txBody>
      </p:sp>
      <p:sp>
        <p:nvSpPr>
          <p:cNvPr id="3" name="Content Placeholder 2">
            <a:extLst>
              <a:ext uri="{FF2B5EF4-FFF2-40B4-BE49-F238E27FC236}">
                <a16:creationId xmlns:a16="http://schemas.microsoft.com/office/drawing/2014/main" id="{1270FBA8-798F-4106-92DD-65D1078AF18D}"/>
              </a:ext>
            </a:extLst>
          </p:cNvPr>
          <p:cNvSpPr>
            <a:spLocks noGrp="1"/>
          </p:cNvSpPr>
          <p:nvPr>
            <p:ph idx="1"/>
          </p:nvPr>
        </p:nvSpPr>
        <p:spPr/>
        <p:txBody>
          <a:bodyPr vert="horz" lIns="91440" tIns="45720" rIns="91440" bIns="45720" rtlCol="0" anchor="t">
            <a:normAutofit/>
          </a:bodyPr>
          <a:lstStyle/>
          <a:p>
            <a:pPr marL="227965" lvl="0" indent="-227965"/>
            <a:r>
              <a:rPr lang="en-GB" sz="2000" dirty="0">
                <a:latin typeface="Arial"/>
                <a:cs typeface="Arial"/>
              </a:rPr>
              <a:t>There are lots of ways to make change – experiment and find the ones that work for you.</a:t>
            </a:r>
          </a:p>
          <a:p>
            <a:pPr marL="227965" lvl="0" indent="-227965"/>
            <a:r>
              <a:rPr lang="en-GB" sz="2000" dirty="0">
                <a:latin typeface="Arial"/>
                <a:cs typeface="Arial"/>
              </a:rPr>
              <a:t>New ideas and approaches are constantly emerging – keep your ear to ground and regularly remind yourself of the possibilities. What was wrong yesterday may be right today.</a:t>
            </a:r>
          </a:p>
          <a:p>
            <a:pPr marL="227965" lvl="0" indent="-227965"/>
            <a:r>
              <a:rPr lang="en-GB" sz="2000" dirty="0">
                <a:latin typeface="Arial"/>
                <a:cs typeface="Arial"/>
              </a:rPr>
              <a:t>You don’t have to be an expert, just willing to give things a try. Practice is your friend and there are as many lessons in failure as in success.</a:t>
            </a:r>
          </a:p>
          <a:p>
            <a:pPr marL="0" lvl="0" indent="0" algn="ctr">
              <a:buNone/>
            </a:pPr>
            <a:endParaRPr lang="en-GB" sz="2000" dirty="0">
              <a:latin typeface="Arial"/>
              <a:cs typeface="Arial"/>
            </a:endParaRPr>
          </a:p>
          <a:p>
            <a:pPr marL="227965" indent="-227965">
              <a:buNone/>
            </a:pPr>
            <a:r>
              <a:rPr lang="en-GB" sz="2000" i="1" dirty="0">
                <a:solidFill>
                  <a:srgbClr val="7AC143"/>
                </a:solidFill>
                <a:latin typeface="Arial"/>
                <a:cs typeface="Arial"/>
              </a:rPr>
              <a:t>"We [this participant and others from her Big Local group who took part] understand better how to approach people and problems."</a:t>
            </a:r>
            <a:endParaRPr lang="en-GB" i="1" dirty="0">
              <a:solidFill>
                <a:srgbClr val="7AC143"/>
              </a:solidFill>
            </a:endParaRPr>
          </a:p>
          <a:p>
            <a:pPr marL="227965" indent="-227965"/>
            <a:endParaRPr lang="en-GB" sz="2000" dirty="0"/>
          </a:p>
        </p:txBody>
      </p:sp>
    </p:spTree>
    <p:extLst>
      <p:ext uri="{BB962C8B-B14F-4D97-AF65-F5344CB8AC3E}">
        <p14:creationId xmlns:p14="http://schemas.microsoft.com/office/powerpoint/2010/main" val="3417916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1ADEC-EB50-499E-95DD-85FFCEA9A32B}"/>
              </a:ext>
            </a:extLst>
          </p:cNvPr>
          <p:cNvSpPr>
            <a:spLocks noGrp="1"/>
          </p:cNvSpPr>
          <p:nvPr>
            <p:ph type="title"/>
          </p:nvPr>
        </p:nvSpPr>
        <p:spPr>
          <a:xfrm>
            <a:off x="628650" y="1070170"/>
            <a:ext cx="7886700" cy="1082673"/>
          </a:xfrm>
        </p:spPr>
        <p:txBody>
          <a:bodyPr>
            <a:normAutofit fontScale="90000"/>
          </a:bodyPr>
          <a:lstStyle/>
          <a:p>
            <a:r>
              <a:rPr lang="en-GB">
                <a:latin typeface="Arial"/>
                <a:cs typeface="Arial"/>
              </a:rPr>
              <a:t>Lesson 3: Relationships are paramount</a:t>
            </a:r>
            <a:endParaRPr lang="en-GB"/>
          </a:p>
        </p:txBody>
      </p:sp>
      <p:sp>
        <p:nvSpPr>
          <p:cNvPr id="3" name="Content Placeholder 2">
            <a:extLst>
              <a:ext uri="{FF2B5EF4-FFF2-40B4-BE49-F238E27FC236}">
                <a16:creationId xmlns:a16="http://schemas.microsoft.com/office/drawing/2014/main" id="{1270FBA8-798F-4106-92DD-65D1078AF18D}"/>
              </a:ext>
            </a:extLst>
          </p:cNvPr>
          <p:cNvSpPr>
            <a:spLocks noGrp="1"/>
          </p:cNvSpPr>
          <p:nvPr>
            <p:ph idx="1"/>
          </p:nvPr>
        </p:nvSpPr>
        <p:spPr>
          <a:xfrm>
            <a:off x="628650" y="2270291"/>
            <a:ext cx="7886700" cy="4108008"/>
          </a:xfrm>
        </p:spPr>
        <p:txBody>
          <a:bodyPr vert="horz" lIns="91440" tIns="45720" rIns="91440" bIns="45720" rtlCol="0" anchor="t">
            <a:normAutofit lnSpcReduction="10000"/>
          </a:bodyPr>
          <a:lstStyle/>
          <a:p>
            <a:pPr marL="227965" lvl="0" indent="-227965">
              <a:lnSpc>
                <a:spcPct val="110000"/>
              </a:lnSpc>
            </a:pPr>
            <a:r>
              <a:rPr lang="en-GB" sz="2000" dirty="0">
                <a:latin typeface="Arial"/>
                <a:cs typeface="Arial"/>
              </a:rPr>
              <a:t>Every decision-maker is a person. They have motivations just like everyone else. So, the more you know them or know about them, the better your chance of understanding them.</a:t>
            </a:r>
            <a:endParaRPr lang="en-US" sz="2000"/>
          </a:p>
          <a:p>
            <a:pPr marL="227965" lvl="0" indent="-227965">
              <a:lnSpc>
                <a:spcPct val="110000"/>
              </a:lnSpc>
            </a:pPr>
            <a:r>
              <a:rPr lang="en-GB" sz="2000" dirty="0">
                <a:latin typeface="Arial"/>
                <a:cs typeface="Arial"/>
              </a:rPr>
              <a:t>Your strongest tool for change is empathy. Put yourself in someone else’s shoes and try to imagine what and who drives their decisions. Use that to shape your campaigning.</a:t>
            </a:r>
          </a:p>
          <a:p>
            <a:pPr marL="227965" lvl="0" indent="-227965">
              <a:lnSpc>
                <a:spcPct val="110000"/>
              </a:lnSpc>
            </a:pPr>
            <a:r>
              <a:rPr lang="en-GB" sz="2000" dirty="0">
                <a:latin typeface="Arial"/>
                <a:cs typeface="Arial"/>
              </a:rPr>
              <a:t>Every relationship begins with a conversation – that means sharing something about yourself that will help them to understand you too.</a:t>
            </a:r>
          </a:p>
          <a:p>
            <a:pPr marL="227965" indent="-227965">
              <a:lnSpc>
                <a:spcPct val="110000"/>
              </a:lnSpc>
              <a:buNone/>
            </a:pPr>
            <a:r>
              <a:rPr lang="en-US" sz="2000" i="1" dirty="0">
                <a:solidFill>
                  <a:srgbClr val="7AC143"/>
                </a:solidFill>
                <a:latin typeface="Arial"/>
                <a:cs typeface="Arial"/>
              </a:rPr>
              <a:t>“[We] sat down and spoke with our local </a:t>
            </a:r>
            <a:r>
              <a:rPr lang="en-US" sz="2000" i="1" dirty="0" err="1">
                <a:solidFill>
                  <a:srgbClr val="7AC143"/>
                </a:solidFill>
                <a:latin typeface="Arial"/>
                <a:cs typeface="Arial"/>
              </a:rPr>
              <a:t>councillor</a:t>
            </a:r>
            <a:r>
              <a:rPr lang="en-US" sz="2000" i="1" dirty="0">
                <a:solidFill>
                  <a:srgbClr val="7AC143"/>
                </a:solidFill>
                <a:latin typeface="Arial"/>
                <a:cs typeface="Arial"/>
              </a:rPr>
              <a:t> – we would not have done that before”</a:t>
            </a:r>
          </a:p>
          <a:p>
            <a:pPr marL="0" indent="0" algn="ctr">
              <a:lnSpc>
                <a:spcPct val="110000"/>
              </a:lnSpc>
              <a:buNone/>
            </a:pPr>
            <a:endParaRPr lang="en-GB" sz="2000">
              <a:latin typeface="Arial"/>
              <a:cs typeface="Arial"/>
            </a:endParaRPr>
          </a:p>
          <a:p>
            <a:pPr marL="227965" indent="-227965">
              <a:lnSpc>
                <a:spcPct val="110000"/>
              </a:lnSpc>
            </a:pPr>
            <a:endParaRPr lang="en-GB" sz="2000" dirty="0"/>
          </a:p>
        </p:txBody>
      </p:sp>
    </p:spTree>
    <p:extLst>
      <p:ext uri="{BB962C8B-B14F-4D97-AF65-F5344CB8AC3E}">
        <p14:creationId xmlns:p14="http://schemas.microsoft.com/office/powerpoint/2010/main" val="2007139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1ADEC-EB50-499E-95DD-85FFCEA9A32B}"/>
              </a:ext>
            </a:extLst>
          </p:cNvPr>
          <p:cNvSpPr>
            <a:spLocks noGrp="1"/>
          </p:cNvSpPr>
          <p:nvPr>
            <p:ph type="title"/>
          </p:nvPr>
        </p:nvSpPr>
        <p:spPr>
          <a:xfrm>
            <a:off x="628650" y="1070170"/>
            <a:ext cx="7886700" cy="1082673"/>
          </a:xfrm>
        </p:spPr>
        <p:txBody>
          <a:bodyPr>
            <a:normAutofit fontScale="90000"/>
          </a:bodyPr>
          <a:lstStyle/>
          <a:p>
            <a:r>
              <a:rPr lang="en-GB">
                <a:latin typeface="Arial"/>
                <a:cs typeface="Arial"/>
              </a:rPr>
              <a:t>Lesson 4: Pick your battles based on your long-term vision</a:t>
            </a:r>
            <a:endParaRPr lang="en-GB"/>
          </a:p>
        </p:txBody>
      </p:sp>
      <p:sp>
        <p:nvSpPr>
          <p:cNvPr id="3" name="Content Placeholder 2">
            <a:extLst>
              <a:ext uri="{FF2B5EF4-FFF2-40B4-BE49-F238E27FC236}">
                <a16:creationId xmlns:a16="http://schemas.microsoft.com/office/drawing/2014/main" id="{1270FBA8-798F-4106-92DD-65D1078AF18D}"/>
              </a:ext>
            </a:extLst>
          </p:cNvPr>
          <p:cNvSpPr>
            <a:spLocks noGrp="1"/>
          </p:cNvSpPr>
          <p:nvPr>
            <p:ph idx="1"/>
          </p:nvPr>
        </p:nvSpPr>
        <p:spPr>
          <a:xfrm>
            <a:off x="628650" y="2270291"/>
            <a:ext cx="7886700" cy="4108008"/>
          </a:xfrm>
        </p:spPr>
        <p:txBody>
          <a:bodyPr vert="horz" lIns="91440" tIns="45720" rIns="91440" bIns="45720" rtlCol="0" anchor="t">
            <a:normAutofit/>
          </a:bodyPr>
          <a:lstStyle/>
          <a:p>
            <a:pPr marL="227965" lvl="0" indent="-227965">
              <a:lnSpc>
                <a:spcPct val="100000"/>
              </a:lnSpc>
            </a:pPr>
            <a:r>
              <a:rPr lang="en-GB" sz="2000" dirty="0">
                <a:latin typeface="Arial"/>
                <a:cs typeface="Arial"/>
              </a:rPr>
              <a:t>The clearer you are about the future you are working towards, the easier it will be to pick the battles you want to fight.</a:t>
            </a:r>
            <a:endParaRPr lang="en-US"/>
          </a:p>
          <a:p>
            <a:pPr marL="227965" lvl="0" indent="-227965">
              <a:lnSpc>
                <a:spcPct val="100000"/>
              </a:lnSpc>
            </a:pPr>
            <a:r>
              <a:rPr lang="en-GB" sz="2000" dirty="0">
                <a:latin typeface="Arial"/>
                <a:cs typeface="Arial"/>
              </a:rPr>
              <a:t>Truly transformative change is messy, and there’s rarely a single way to achieve it. Having a long-term vision will help keep you on track.</a:t>
            </a:r>
          </a:p>
          <a:p>
            <a:pPr marL="227965" indent="-227965">
              <a:lnSpc>
                <a:spcPct val="100000"/>
              </a:lnSpc>
            </a:pPr>
            <a:r>
              <a:rPr lang="en-GB" sz="2000" dirty="0">
                <a:latin typeface="Arial"/>
                <a:cs typeface="Arial"/>
              </a:rPr>
              <a:t>Review your priorities regularly – change can take time so persistence is an advantage. But what was vital last year may not be next year. Are your efforts still focused on the best goals?</a:t>
            </a:r>
          </a:p>
          <a:p>
            <a:pPr marL="227965" indent="-227965">
              <a:buNone/>
            </a:pPr>
            <a:r>
              <a:rPr lang="en-US" sz="2000" i="1" dirty="0">
                <a:solidFill>
                  <a:srgbClr val="7AC143"/>
                </a:solidFill>
                <a:latin typeface="Arial"/>
                <a:cs typeface="Arial"/>
              </a:rPr>
              <a:t>“It made us see we can have an influence. Don’t just moan, go along with solutions and answers to questions. We know how to have a plan – we were trying to campaign before but now we are actually doing it.”</a:t>
            </a:r>
            <a:endParaRPr lang="en-GB" sz="2000" i="1">
              <a:solidFill>
                <a:srgbClr val="7AC143"/>
              </a:solidFill>
              <a:latin typeface="Arial"/>
              <a:cs typeface="Arial"/>
            </a:endParaRPr>
          </a:p>
          <a:p>
            <a:pPr marL="0" indent="0" algn="ctr">
              <a:lnSpc>
                <a:spcPct val="100000"/>
              </a:lnSpc>
              <a:buNone/>
            </a:pPr>
            <a:endParaRPr lang="en-GB" sz="2000">
              <a:latin typeface="Arial"/>
              <a:cs typeface="Arial"/>
            </a:endParaRPr>
          </a:p>
          <a:p>
            <a:pPr marL="227965" indent="-227965">
              <a:lnSpc>
                <a:spcPct val="100000"/>
              </a:lnSpc>
            </a:pPr>
            <a:endParaRPr lang="en-GB" sz="2000" dirty="0"/>
          </a:p>
        </p:txBody>
      </p:sp>
    </p:spTree>
    <p:extLst>
      <p:ext uri="{BB962C8B-B14F-4D97-AF65-F5344CB8AC3E}">
        <p14:creationId xmlns:p14="http://schemas.microsoft.com/office/powerpoint/2010/main" val="606353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1ADEC-EB50-499E-95DD-85FFCEA9A32B}"/>
              </a:ext>
            </a:extLst>
          </p:cNvPr>
          <p:cNvSpPr>
            <a:spLocks noGrp="1"/>
          </p:cNvSpPr>
          <p:nvPr>
            <p:ph type="title"/>
          </p:nvPr>
        </p:nvSpPr>
        <p:spPr>
          <a:xfrm>
            <a:off x="628650" y="1070170"/>
            <a:ext cx="7886700" cy="1082673"/>
          </a:xfrm>
        </p:spPr>
        <p:txBody>
          <a:bodyPr>
            <a:normAutofit/>
          </a:bodyPr>
          <a:lstStyle/>
          <a:p>
            <a:r>
              <a:rPr lang="en-GB" dirty="0">
                <a:latin typeface="Arial"/>
                <a:cs typeface="Arial"/>
              </a:rPr>
              <a:t>New skills &amp; knowledge</a:t>
            </a:r>
            <a:endParaRPr lang="en-GB" dirty="0"/>
          </a:p>
        </p:txBody>
      </p:sp>
      <p:sp>
        <p:nvSpPr>
          <p:cNvPr id="3" name="Content Placeholder 2">
            <a:extLst>
              <a:ext uri="{FF2B5EF4-FFF2-40B4-BE49-F238E27FC236}">
                <a16:creationId xmlns:a16="http://schemas.microsoft.com/office/drawing/2014/main" id="{1270FBA8-798F-4106-92DD-65D1078AF18D}"/>
              </a:ext>
            </a:extLst>
          </p:cNvPr>
          <p:cNvSpPr>
            <a:spLocks noGrp="1"/>
          </p:cNvSpPr>
          <p:nvPr>
            <p:ph idx="1"/>
          </p:nvPr>
        </p:nvSpPr>
        <p:spPr>
          <a:xfrm>
            <a:off x="628650" y="2270291"/>
            <a:ext cx="7886700" cy="4108008"/>
          </a:xfrm>
        </p:spPr>
        <p:txBody>
          <a:bodyPr vert="horz" lIns="91440" tIns="45720" rIns="91440" bIns="45720" rtlCol="0" anchor="t">
            <a:normAutofit/>
          </a:bodyPr>
          <a:lstStyle/>
          <a:p>
            <a:pPr marL="0" indent="0">
              <a:buNone/>
            </a:pPr>
            <a:r>
              <a:rPr lang="en-US" sz="2000" dirty="0">
                <a:latin typeface="Arial"/>
                <a:cs typeface="Arial"/>
              </a:rPr>
              <a:t>Three themes emerged when Learning Cluster participants were asked:</a:t>
            </a:r>
          </a:p>
          <a:p>
            <a:pPr marL="0" indent="0">
              <a:buNone/>
            </a:pPr>
            <a:r>
              <a:rPr lang="en-US" sz="2000" b="1" dirty="0">
                <a:latin typeface="Arial"/>
                <a:cs typeface="Arial"/>
              </a:rPr>
              <a:t>W</a:t>
            </a:r>
            <a:r>
              <a:rPr lang="en-GB" sz="2000" b="1" dirty="0">
                <a:latin typeface="Arial"/>
                <a:cs typeface="Arial"/>
              </a:rPr>
              <a:t>hat is the most useful or interesting thing you know now that you didn’t know before participating in the programme?</a:t>
            </a:r>
          </a:p>
          <a:p>
            <a:pPr marL="0" indent="0">
              <a:buNone/>
            </a:pPr>
            <a:endParaRPr lang="en-GB" sz="2000" b="1" dirty="0">
              <a:latin typeface="Arial"/>
              <a:cs typeface="Arial"/>
            </a:endParaRPr>
          </a:p>
          <a:p>
            <a:pPr marL="0" indent="0">
              <a:buNone/>
            </a:pPr>
            <a:r>
              <a:rPr lang="en-GB" sz="2000" b="1" dirty="0">
                <a:latin typeface="Arial"/>
                <a:cs typeface="Arial"/>
              </a:rPr>
              <a:t>Theme 1: Target the right person or people</a:t>
            </a:r>
          </a:p>
          <a:p>
            <a:pPr marL="0" indent="0">
              <a:buNone/>
            </a:pPr>
            <a:endParaRPr lang="en-GB" sz="2000" i="1" dirty="0">
              <a:solidFill>
                <a:srgbClr val="7AC143"/>
              </a:solidFill>
            </a:endParaRPr>
          </a:p>
          <a:p>
            <a:pPr marL="0" indent="0">
              <a:buNone/>
            </a:pPr>
            <a:r>
              <a:rPr lang="en-GB" sz="2000" i="1" dirty="0">
                <a:solidFill>
                  <a:srgbClr val="7AC143"/>
                </a:solidFill>
              </a:rPr>
              <a:t>“Always reach out to local vicars because you’re part of their flock and they will want to help you.” </a:t>
            </a:r>
          </a:p>
          <a:p>
            <a:pPr marL="0" indent="0">
              <a:buNone/>
            </a:pPr>
            <a:r>
              <a:rPr lang="en-GB" sz="2000" i="1" dirty="0">
                <a:solidFill>
                  <a:srgbClr val="7AC143"/>
                </a:solidFill>
              </a:rPr>
              <a:t>“Targeting key people rather than speaking to everyone.”</a:t>
            </a:r>
          </a:p>
          <a:p>
            <a:pPr marL="0" indent="0">
              <a:buNone/>
            </a:pPr>
            <a:endParaRPr lang="en-GB" sz="2000" dirty="0">
              <a:latin typeface="Arial"/>
              <a:cs typeface="Arial"/>
            </a:endParaRPr>
          </a:p>
          <a:p>
            <a:pPr marL="0" indent="0" algn="ctr">
              <a:lnSpc>
                <a:spcPct val="100000"/>
              </a:lnSpc>
              <a:buNone/>
            </a:pPr>
            <a:endParaRPr lang="en-GB" sz="2000" dirty="0">
              <a:latin typeface="Arial"/>
              <a:cs typeface="Arial"/>
            </a:endParaRPr>
          </a:p>
          <a:p>
            <a:pPr marL="227965" indent="-227965">
              <a:lnSpc>
                <a:spcPct val="100000"/>
              </a:lnSpc>
            </a:pPr>
            <a:endParaRPr lang="en-GB" sz="2000" dirty="0"/>
          </a:p>
        </p:txBody>
      </p:sp>
    </p:spTree>
    <p:extLst>
      <p:ext uri="{BB962C8B-B14F-4D97-AF65-F5344CB8AC3E}">
        <p14:creationId xmlns:p14="http://schemas.microsoft.com/office/powerpoint/2010/main" val="1749811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1ADEC-EB50-499E-95DD-85FFCEA9A32B}"/>
              </a:ext>
            </a:extLst>
          </p:cNvPr>
          <p:cNvSpPr>
            <a:spLocks noGrp="1"/>
          </p:cNvSpPr>
          <p:nvPr>
            <p:ph type="title"/>
          </p:nvPr>
        </p:nvSpPr>
        <p:spPr>
          <a:xfrm>
            <a:off x="628650" y="1070170"/>
            <a:ext cx="7886700" cy="1082673"/>
          </a:xfrm>
        </p:spPr>
        <p:txBody>
          <a:bodyPr>
            <a:normAutofit/>
          </a:bodyPr>
          <a:lstStyle/>
          <a:p>
            <a:r>
              <a:rPr lang="en-GB" dirty="0">
                <a:latin typeface="Arial"/>
                <a:cs typeface="Arial"/>
              </a:rPr>
              <a:t>New skills &amp; knowledge</a:t>
            </a:r>
            <a:endParaRPr lang="en-GB" dirty="0"/>
          </a:p>
        </p:txBody>
      </p:sp>
      <p:sp>
        <p:nvSpPr>
          <p:cNvPr id="3" name="Content Placeholder 2">
            <a:extLst>
              <a:ext uri="{FF2B5EF4-FFF2-40B4-BE49-F238E27FC236}">
                <a16:creationId xmlns:a16="http://schemas.microsoft.com/office/drawing/2014/main" id="{1270FBA8-798F-4106-92DD-65D1078AF18D}"/>
              </a:ext>
            </a:extLst>
          </p:cNvPr>
          <p:cNvSpPr>
            <a:spLocks noGrp="1"/>
          </p:cNvSpPr>
          <p:nvPr>
            <p:ph idx="1"/>
          </p:nvPr>
        </p:nvSpPr>
        <p:spPr>
          <a:xfrm>
            <a:off x="628650" y="2270291"/>
            <a:ext cx="7886700" cy="4108008"/>
          </a:xfrm>
        </p:spPr>
        <p:txBody>
          <a:bodyPr vert="horz" lIns="91440" tIns="45720" rIns="91440" bIns="45720" rtlCol="0" anchor="t">
            <a:normAutofit fontScale="77500" lnSpcReduction="20000"/>
          </a:bodyPr>
          <a:lstStyle/>
          <a:p>
            <a:pPr marL="0" indent="0">
              <a:buNone/>
            </a:pPr>
            <a:r>
              <a:rPr lang="en-US" sz="2600" dirty="0">
                <a:latin typeface="Arial"/>
                <a:cs typeface="Arial"/>
              </a:rPr>
              <a:t>Three themes emerged when Learning Cluster participants were asked:</a:t>
            </a:r>
          </a:p>
          <a:p>
            <a:pPr marL="0" indent="0">
              <a:buNone/>
            </a:pPr>
            <a:r>
              <a:rPr lang="en-US" sz="2600" b="1" dirty="0">
                <a:latin typeface="Arial"/>
                <a:cs typeface="Arial"/>
              </a:rPr>
              <a:t>W</a:t>
            </a:r>
            <a:r>
              <a:rPr lang="en-GB" sz="2600" b="1" dirty="0">
                <a:latin typeface="Arial"/>
                <a:cs typeface="Arial"/>
              </a:rPr>
              <a:t>hat is the most useful or interesting thing you know now that you didn’t know before participating in the programme?</a:t>
            </a:r>
          </a:p>
          <a:p>
            <a:pPr marL="0" indent="0">
              <a:buNone/>
            </a:pPr>
            <a:endParaRPr lang="en-GB" sz="2600" b="1" dirty="0">
              <a:latin typeface="Arial"/>
              <a:cs typeface="Arial"/>
            </a:endParaRPr>
          </a:p>
          <a:p>
            <a:pPr marL="0" indent="0">
              <a:buNone/>
            </a:pPr>
            <a:r>
              <a:rPr lang="en-GB" sz="2600" b="1" dirty="0">
                <a:latin typeface="Arial"/>
                <a:cs typeface="Arial"/>
              </a:rPr>
              <a:t>Theme 2: Speaking skills</a:t>
            </a:r>
          </a:p>
          <a:p>
            <a:pPr marL="0" indent="0">
              <a:buNone/>
            </a:pPr>
            <a:endParaRPr lang="en-GB" sz="2600" i="1" dirty="0">
              <a:solidFill>
                <a:srgbClr val="7AC143"/>
              </a:solidFill>
            </a:endParaRPr>
          </a:p>
          <a:p>
            <a:pPr marL="0" indent="0">
              <a:lnSpc>
                <a:spcPct val="110000"/>
              </a:lnSpc>
              <a:buNone/>
            </a:pPr>
            <a:r>
              <a:rPr lang="en-GB" sz="2600" i="1" dirty="0">
                <a:solidFill>
                  <a:srgbClr val="7AC143"/>
                </a:solidFill>
              </a:rPr>
              <a:t>“I learned that going up on a high note [when one speaks] is common but [it is important to] end on a low note to be taken seriously. I’m conscious of how I speak now and am using [that tip] a lot.” </a:t>
            </a:r>
          </a:p>
          <a:p>
            <a:pPr marL="0" indent="0">
              <a:lnSpc>
                <a:spcPct val="110000"/>
              </a:lnSpc>
              <a:buNone/>
            </a:pPr>
            <a:r>
              <a:rPr lang="en-GB" sz="2600" i="1" dirty="0">
                <a:solidFill>
                  <a:srgbClr val="7AC143"/>
                </a:solidFill>
              </a:rPr>
              <a:t>“How to stand in front of people, how to talk, how to present yourself to people.” </a:t>
            </a:r>
          </a:p>
          <a:p>
            <a:pPr marL="0" indent="0">
              <a:buNone/>
            </a:pPr>
            <a:endParaRPr lang="en-GB" sz="2000" dirty="0">
              <a:latin typeface="Arial"/>
              <a:cs typeface="Arial"/>
            </a:endParaRPr>
          </a:p>
          <a:p>
            <a:pPr marL="0" indent="0" algn="ctr">
              <a:lnSpc>
                <a:spcPct val="100000"/>
              </a:lnSpc>
              <a:buNone/>
            </a:pPr>
            <a:endParaRPr lang="en-GB" sz="2000" dirty="0">
              <a:latin typeface="Arial"/>
              <a:cs typeface="Arial"/>
            </a:endParaRPr>
          </a:p>
          <a:p>
            <a:pPr marL="227965" indent="-227965">
              <a:lnSpc>
                <a:spcPct val="100000"/>
              </a:lnSpc>
            </a:pPr>
            <a:endParaRPr lang="en-GB" sz="2000" dirty="0"/>
          </a:p>
        </p:txBody>
      </p:sp>
    </p:spTree>
    <p:extLst>
      <p:ext uri="{BB962C8B-B14F-4D97-AF65-F5344CB8AC3E}">
        <p14:creationId xmlns:p14="http://schemas.microsoft.com/office/powerpoint/2010/main" val="4127988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1ADEC-EB50-499E-95DD-85FFCEA9A32B}"/>
              </a:ext>
            </a:extLst>
          </p:cNvPr>
          <p:cNvSpPr>
            <a:spLocks noGrp="1"/>
          </p:cNvSpPr>
          <p:nvPr>
            <p:ph type="title"/>
          </p:nvPr>
        </p:nvSpPr>
        <p:spPr>
          <a:xfrm>
            <a:off x="628650" y="1070170"/>
            <a:ext cx="7886700" cy="1082673"/>
          </a:xfrm>
        </p:spPr>
        <p:txBody>
          <a:bodyPr>
            <a:normAutofit/>
          </a:bodyPr>
          <a:lstStyle/>
          <a:p>
            <a:r>
              <a:rPr lang="en-GB" dirty="0">
                <a:latin typeface="Arial"/>
                <a:cs typeface="Arial"/>
              </a:rPr>
              <a:t>New skills &amp; knowledge</a:t>
            </a:r>
            <a:endParaRPr lang="en-GB" dirty="0"/>
          </a:p>
        </p:txBody>
      </p:sp>
      <p:sp>
        <p:nvSpPr>
          <p:cNvPr id="3" name="Content Placeholder 2">
            <a:extLst>
              <a:ext uri="{FF2B5EF4-FFF2-40B4-BE49-F238E27FC236}">
                <a16:creationId xmlns:a16="http://schemas.microsoft.com/office/drawing/2014/main" id="{1270FBA8-798F-4106-92DD-65D1078AF18D}"/>
              </a:ext>
            </a:extLst>
          </p:cNvPr>
          <p:cNvSpPr>
            <a:spLocks noGrp="1"/>
          </p:cNvSpPr>
          <p:nvPr>
            <p:ph idx="1"/>
          </p:nvPr>
        </p:nvSpPr>
        <p:spPr>
          <a:xfrm>
            <a:off x="628650" y="2270291"/>
            <a:ext cx="7886700" cy="4108008"/>
          </a:xfrm>
        </p:spPr>
        <p:txBody>
          <a:bodyPr vert="horz" lIns="91440" tIns="45720" rIns="91440" bIns="45720" rtlCol="0" anchor="t">
            <a:normAutofit fontScale="77500" lnSpcReduction="20000"/>
          </a:bodyPr>
          <a:lstStyle/>
          <a:p>
            <a:pPr marL="0" indent="0">
              <a:buNone/>
            </a:pPr>
            <a:r>
              <a:rPr lang="en-US" sz="2600" dirty="0">
                <a:latin typeface="Arial"/>
                <a:cs typeface="Arial"/>
              </a:rPr>
              <a:t>Three themes emerged when Learning Cluster participants were asked:</a:t>
            </a:r>
          </a:p>
          <a:p>
            <a:pPr marL="0" indent="0">
              <a:buNone/>
            </a:pPr>
            <a:r>
              <a:rPr lang="en-US" sz="2600" b="1" dirty="0">
                <a:latin typeface="Arial"/>
                <a:cs typeface="Arial"/>
              </a:rPr>
              <a:t>W</a:t>
            </a:r>
            <a:r>
              <a:rPr lang="en-GB" sz="2600" b="1" dirty="0">
                <a:latin typeface="Arial"/>
                <a:cs typeface="Arial"/>
              </a:rPr>
              <a:t>hat is the most useful or interesting thing you know now that you didn’t know before participating in the programme?</a:t>
            </a:r>
          </a:p>
          <a:p>
            <a:pPr marL="0" indent="0">
              <a:buNone/>
            </a:pPr>
            <a:endParaRPr lang="en-GB" sz="2600" b="1" dirty="0">
              <a:latin typeface="Arial"/>
              <a:cs typeface="Arial"/>
            </a:endParaRPr>
          </a:p>
          <a:p>
            <a:pPr marL="0" indent="0">
              <a:buNone/>
            </a:pPr>
            <a:r>
              <a:rPr lang="en-GB" sz="2600" b="1" dirty="0">
                <a:latin typeface="Arial"/>
                <a:cs typeface="Arial"/>
              </a:rPr>
              <a:t>Theme 3: </a:t>
            </a:r>
            <a:r>
              <a:rPr lang="en-GB" sz="2600" b="1" dirty="0"/>
              <a:t>The importance of lived experience </a:t>
            </a:r>
          </a:p>
          <a:p>
            <a:pPr marL="0" indent="0">
              <a:buNone/>
            </a:pPr>
            <a:endParaRPr lang="en-GB" sz="2600" dirty="0"/>
          </a:p>
          <a:p>
            <a:pPr marL="0" indent="0">
              <a:lnSpc>
                <a:spcPct val="110000"/>
              </a:lnSpc>
              <a:buNone/>
            </a:pPr>
            <a:r>
              <a:rPr lang="en-GB" sz="2600" i="1" dirty="0">
                <a:solidFill>
                  <a:srgbClr val="7AC143"/>
                </a:solidFill>
              </a:rPr>
              <a:t>“...with the right support you can make [lived experience] really powerful.” </a:t>
            </a:r>
          </a:p>
          <a:p>
            <a:pPr marL="0" indent="0">
              <a:lnSpc>
                <a:spcPct val="110000"/>
              </a:lnSpc>
              <a:buNone/>
            </a:pPr>
            <a:r>
              <a:rPr lang="en-GB" sz="2600" i="1" dirty="0">
                <a:solidFill>
                  <a:srgbClr val="7AC143"/>
                </a:solidFill>
              </a:rPr>
              <a:t>“The importance of lived experience and telling personal stories. I knew they were important but realising ‘you can’t contest it’ helped me think a different way.” </a:t>
            </a:r>
          </a:p>
          <a:p>
            <a:pPr marL="0" indent="0">
              <a:buNone/>
            </a:pPr>
            <a:endParaRPr lang="en-GB" sz="2000" dirty="0">
              <a:latin typeface="Arial"/>
              <a:cs typeface="Arial"/>
            </a:endParaRPr>
          </a:p>
          <a:p>
            <a:pPr marL="0" indent="0" algn="ctr">
              <a:lnSpc>
                <a:spcPct val="100000"/>
              </a:lnSpc>
              <a:buNone/>
            </a:pPr>
            <a:endParaRPr lang="en-GB" sz="2000" dirty="0">
              <a:latin typeface="Arial"/>
              <a:cs typeface="Arial"/>
            </a:endParaRPr>
          </a:p>
          <a:p>
            <a:pPr marL="227965" indent="-227965">
              <a:lnSpc>
                <a:spcPct val="100000"/>
              </a:lnSpc>
            </a:pPr>
            <a:endParaRPr lang="en-GB" sz="2000" dirty="0"/>
          </a:p>
        </p:txBody>
      </p:sp>
    </p:spTree>
    <p:extLst>
      <p:ext uri="{BB962C8B-B14F-4D97-AF65-F5344CB8AC3E}">
        <p14:creationId xmlns:p14="http://schemas.microsoft.com/office/powerpoint/2010/main" val="2820467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B2228-78F5-40F0-9EC7-1BF1ADC4F13A}"/>
              </a:ext>
            </a:extLst>
          </p:cNvPr>
          <p:cNvSpPr>
            <a:spLocks noGrp="1"/>
          </p:cNvSpPr>
          <p:nvPr>
            <p:ph type="title"/>
          </p:nvPr>
        </p:nvSpPr>
        <p:spPr/>
        <p:txBody>
          <a:bodyPr/>
          <a:lstStyle/>
          <a:p>
            <a:r>
              <a:rPr lang="en-GB" dirty="0">
                <a:latin typeface="Arial"/>
                <a:cs typeface="Arial"/>
              </a:rPr>
              <a:t>Contents </a:t>
            </a:r>
            <a:endParaRPr lang="en-GB" dirty="0"/>
          </a:p>
        </p:txBody>
      </p:sp>
      <p:sp>
        <p:nvSpPr>
          <p:cNvPr id="5" name="Content Placeholder 4">
            <a:extLst>
              <a:ext uri="{FF2B5EF4-FFF2-40B4-BE49-F238E27FC236}">
                <a16:creationId xmlns:a16="http://schemas.microsoft.com/office/drawing/2014/main" id="{6E0EE8C7-8B32-B849-9921-E96FC349F06D}"/>
              </a:ext>
            </a:extLst>
          </p:cNvPr>
          <p:cNvSpPr>
            <a:spLocks noGrp="1"/>
          </p:cNvSpPr>
          <p:nvPr>
            <p:ph idx="1"/>
          </p:nvPr>
        </p:nvSpPr>
        <p:spPr/>
        <p:txBody>
          <a:bodyPr>
            <a:normAutofit fontScale="85000" lnSpcReduction="20000"/>
          </a:bodyPr>
          <a:lstStyle/>
          <a:p>
            <a:pPr marL="0" indent="0">
              <a:buNone/>
            </a:pPr>
            <a:r>
              <a:rPr lang="en-US" dirty="0"/>
              <a:t>In this slide deck you will find:</a:t>
            </a:r>
            <a:endParaRPr lang="en-US" sz="1600" dirty="0"/>
          </a:p>
          <a:p>
            <a:pPr marL="0" indent="0">
              <a:buNone/>
            </a:pPr>
            <a:endParaRPr lang="en-US" sz="1600" dirty="0"/>
          </a:p>
          <a:p>
            <a:r>
              <a:rPr lang="en-US" dirty="0"/>
              <a:t>What the Social Change &amp; Campaigning Learning Cluster is</a:t>
            </a:r>
          </a:p>
          <a:p>
            <a:r>
              <a:rPr lang="en-US" dirty="0"/>
              <a:t>Aims of the cluster</a:t>
            </a:r>
          </a:p>
          <a:p>
            <a:r>
              <a:rPr lang="en-US" dirty="0"/>
              <a:t>Who took part</a:t>
            </a:r>
          </a:p>
          <a:p>
            <a:r>
              <a:rPr lang="en-US" dirty="0"/>
              <a:t>What we learnt</a:t>
            </a:r>
          </a:p>
          <a:p>
            <a:r>
              <a:rPr lang="en-US" dirty="0"/>
              <a:t>New skills &amp; knowledge</a:t>
            </a:r>
          </a:p>
          <a:p>
            <a:r>
              <a:rPr lang="en-US" dirty="0"/>
              <a:t>Next steps for participants</a:t>
            </a:r>
          </a:p>
          <a:p>
            <a:r>
              <a:rPr lang="en-US" dirty="0"/>
              <a:t>Points for further discussion</a:t>
            </a:r>
          </a:p>
          <a:p>
            <a:r>
              <a:rPr lang="en-US" dirty="0"/>
              <a:t>Links to extra resources: guides, tools, podcasts</a:t>
            </a:r>
          </a:p>
          <a:p>
            <a:endParaRPr lang="en-US" dirty="0"/>
          </a:p>
        </p:txBody>
      </p:sp>
    </p:spTree>
    <p:extLst>
      <p:ext uri="{BB962C8B-B14F-4D97-AF65-F5344CB8AC3E}">
        <p14:creationId xmlns:p14="http://schemas.microsoft.com/office/powerpoint/2010/main" val="1046400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A8B25-B99C-40FA-A8F6-53828392E582}"/>
              </a:ext>
            </a:extLst>
          </p:cNvPr>
          <p:cNvSpPr>
            <a:spLocks noGrp="1"/>
          </p:cNvSpPr>
          <p:nvPr>
            <p:ph type="title"/>
          </p:nvPr>
        </p:nvSpPr>
        <p:spPr/>
        <p:txBody>
          <a:bodyPr/>
          <a:lstStyle/>
          <a:p>
            <a:r>
              <a:rPr lang="en-US">
                <a:latin typeface="Arial"/>
                <a:cs typeface="Arial"/>
              </a:rPr>
              <a:t>Next steps for participants</a:t>
            </a:r>
            <a:endParaRPr lang="en-GB"/>
          </a:p>
        </p:txBody>
      </p:sp>
      <p:sp>
        <p:nvSpPr>
          <p:cNvPr id="3" name="Content Placeholder 2">
            <a:extLst>
              <a:ext uri="{FF2B5EF4-FFF2-40B4-BE49-F238E27FC236}">
                <a16:creationId xmlns:a16="http://schemas.microsoft.com/office/drawing/2014/main" id="{B8BA00EB-E1D6-4EA7-926D-414B4DB5BB60}"/>
              </a:ext>
            </a:extLst>
          </p:cNvPr>
          <p:cNvSpPr>
            <a:spLocks noGrp="1"/>
          </p:cNvSpPr>
          <p:nvPr>
            <p:ph idx="1"/>
          </p:nvPr>
        </p:nvSpPr>
        <p:spPr/>
        <p:txBody>
          <a:bodyPr vert="horz" lIns="91440" tIns="45720" rIns="91440" bIns="45720" rtlCol="0" anchor="t">
            <a:normAutofit fontScale="85000" lnSpcReduction="20000"/>
          </a:bodyPr>
          <a:lstStyle/>
          <a:p>
            <a:pPr marL="227965" indent="-227965">
              <a:lnSpc>
                <a:spcPct val="110000"/>
              </a:lnSpc>
            </a:pPr>
            <a:r>
              <a:rPr lang="en-GB" dirty="0">
                <a:latin typeface="Arial"/>
                <a:cs typeface="Arial"/>
              </a:rPr>
              <a:t>Take steps to ensure you can keep up your own energy.</a:t>
            </a:r>
            <a:endParaRPr lang="en-US" dirty="0">
              <a:latin typeface="Arial"/>
              <a:cs typeface="Arial"/>
            </a:endParaRPr>
          </a:p>
          <a:p>
            <a:pPr marL="227965" indent="-227965">
              <a:lnSpc>
                <a:spcPct val="110000"/>
              </a:lnSpc>
            </a:pPr>
            <a:r>
              <a:rPr lang="en-GB" dirty="0">
                <a:latin typeface="Arial"/>
                <a:cs typeface="Arial"/>
              </a:rPr>
              <a:t>Develop the relationships you need: with local people, decision-makers, service providers, businesses.</a:t>
            </a:r>
          </a:p>
          <a:p>
            <a:pPr marL="227965" indent="-227965">
              <a:lnSpc>
                <a:spcPct val="110000"/>
              </a:lnSpc>
            </a:pPr>
            <a:r>
              <a:rPr lang="en-GB" dirty="0">
                <a:latin typeface="Arial"/>
                <a:cs typeface="Arial"/>
              </a:rPr>
              <a:t>Regularly discuss and review your change objectives: are they still relevant and is your strategy still effective?</a:t>
            </a:r>
          </a:p>
          <a:p>
            <a:pPr marL="227965" indent="-227965">
              <a:lnSpc>
                <a:spcPct val="110000"/>
              </a:lnSpc>
            </a:pPr>
            <a:r>
              <a:rPr lang="en-GB" dirty="0">
                <a:latin typeface="Arial"/>
                <a:cs typeface="Arial"/>
              </a:rPr>
              <a:t>Make a note of the skills and knowledge you want to develop this year, and ask someone to hold you to it.</a:t>
            </a:r>
          </a:p>
          <a:p>
            <a:pPr marL="227965" indent="-227965">
              <a:lnSpc>
                <a:spcPct val="110000"/>
              </a:lnSpc>
            </a:pPr>
            <a:r>
              <a:rPr lang="en-GB" dirty="0">
                <a:latin typeface="Arial"/>
                <a:cs typeface="Arial"/>
              </a:rPr>
              <a:t>Stay in touch with other Big Locals: if the buddy system worked for you, keep it going.</a:t>
            </a:r>
          </a:p>
          <a:p>
            <a:pPr marL="227965" indent="-227965">
              <a:lnSpc>
                <a:spcPct val="110000"/>
              </a:lnSpc>
            </a:pPr>
            <a:endParaRPr lang="en-GB"/>
          </a:p>
        </p:txBody>
      </p:sp>
    </p:spTree>
    <p:extLst>
      <p:ext uri="{BB962C8B-B14F-4D97-AF65-F5344CB8AC3E}">
        <p14:creationId xmlns:p14="http://schemas.microsoft.com/office/powerpoint/2010/main" val="971726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ACB14-4C6C-42C1-B3A3-DEDAFDEF2ED4}"/>
              </a:ext>
            </a:extLst>
          </p:cNvPr>
          <p:cNvSpPr>
            <a:spLocks noGrp="1"/>
          </p:cNvSpPr>
          <p:nvPr>
            <p:ph type="title"/>
          </p:nvPr>
        </p:nvSpPr>
        <p:spPr/>
        <p:txBody>
          <a:bodyPr/>
          <a:lstStyle/>
          <a:p>
            <a:r>
              <a:rPr lang="en-US">
                <a:latin typeface="Arial"/>
                <a:cs typeface="Arial"/>
              </a:rPr>
              <a:t>Further discussion</a:t>
            </a:r>
            <a:endParaRPr lang="en-GB"/>
          </a:p>
        </p:txBody>
      </p:sp>
      <p:sp>
        <p:nvSpPr>
          <p:cNvPr id="3" name="Content Placeholder 2">
            <a:extLst>
              <a:ext uri="{FF2B5EF4-FFF2-40B4-BE49-F238E27FC236}">
                <a16:creationId xmlns:a16="http://schemas.microsoft.com/office/drawing/2014/main" id="{57AF1437-B46A-4FEC-90CE-3B4119E22132}"/>
              </a:ext>
            </a:extLst>
          </p:cNvPr>
          <p:cNvSpPr>
            <a:spLocks noGrp="1"/>
          </p:cNvSpPr>
          <p:nvPr>
            <p:ph idx="1"/>
          </p:nvPr>
        </p:nvSpPr>
        <p:spPr/>
        <p:txBody>
          <a:bodyPr vert="horz" lIns="91440" tIns="45720" rIns="91440" bIns="45720" rtlCol="0" anchor="t">
            <a:normAutofit fontScale="85000" lnSpcReduction="20000"/>
          </a:bodyPr>
          <a:lstStyle/>
          <a:p>
            <a:pPr marL="227965" indent="-227965">
              <a:lnSpc>
                <a:spcPct val="110000"/>
              </a:lnSpc>
            </a:pPr>
            <a:r>
              <a:rPr lang="en-US" i="1" dirty="0">
                <a:latin typeface="Arial"/>
                <a:cs typeface="Arial"/>
              </a:rPr>
              <a:t>Do you regard what you do (or part of what you do) as campaigning?</a:t>
            </a:r>
            <a:endParaRPr lang="en-US" dirty="0">
              <a:latin typeface="Arial"/>
              <a:cs typeface="Arial"/>
            </a:endParaRPr>
          </a:p>
          <a:p>
            <a:pPr marL="227965" indent="-227965">
              <a:lnSpc>
                <a:spcPct val="110000"/>
              </a:lnSpc>
            </a:pPr>
            <a:r>
              <a:rPr lang="en-US" i="1" dirty="0">
                <a:latin typeface="Arial"/>
                <a:cs typeface="Arial"/>
              </a:rPr>
              <a:t>Are you comfortable with the idea that local people can drive change both by creating local services but also by influencing decision-makers?</a:t>
            </a:r>
          </a:p>
          <a:p>
            <a:pPr marL="227965" indent="-227965">
              <a:lnSpc>
                <a:spcPct val="110000"/>
              </a:lnSpc>
            </a:pPr>
            <a:r>
              <a:rPr lang="en-US" i="1" dirty="0">
                <a:latin typeface="Arial"/>
                <a:cs typeface="Arial"/>
              </a:rPr>
              <a:t>Read </a:t>
            </a:r>
            <a:r>
              <a:rPr lang="en-US" i="1" dirty="0">
                <a:latin typeface="Arial"/>
                <a:cs typeface="Arial"/>
                <a:hlinkClick r:id="rId3"/>
              </a:rPr>
              <a:t>Social Power</a:t>
            </a:r>
            <a:r>
              <a:rPr lang="en-US" i="1" dirty="0">
                <a:latin typeface="Arial"/>
                <a:cs typeface="Arial"/>
              </a:rPr>
              <a:t> by the Sheila McKechnie Foundation, which explores how transformative social change happens and how it involves all kinds of action – not just lobbying politicians</a:t>
            </a:r>
          </a:p>
          <a:p>
            <a:pPr marL="227965" indent="-227965">
              <a:lnSpc>
                <a:spcPct val="110000"/>
              </a:lnSpc>
            </a:pPr>
            <a:r>
              <a:rPr lang="en-US" i="1" dirty="0">
                <a:latin typeface="Arial"/>
                <a:cs typeface="Arial"/>
              </a:rPr>
              <a:t>Can you tell a strong story about how your area can (and will!) change?</a:t>
            </a:r>
            <a:endParaRPr lang="en-GB" dirty="0">
              <a:latin typeface="Arial"/>
              <a:cs typeface="Arial"/>
            </a:endParaRPr>
          </a:p>
        </p:txBody>
      </p:sp>
    </p:spTree>
    <p:extLst>
      <p:ext uri="{BB962C8B-B14F-4D97-AF65-F5344CB8AC3E}">
        <p14:creationId xmlns:p14="http://schemas.microsoft.com/office/powerpoint/2010/main" val="2399374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6A1DA-B5C9-4C0C-8941-5DF953BDA69E}"/>
              </a:ext>
            </a:extLst>
          </p:cNvPr>
          <p:cNvSpPr>
            <a:spLocks noGrp="1"/>
          </p:cNvSpPr>
          <p:nvPr>
            <p:ph type="title"/>
          </p:nvPr>
        </p:nvSpPr>
        <p:spPr/>
        <p:txBody>
          <a:bodyPr>
            <a:normAutofit fontScale="90000"/>
          </a:bodyPr>
          <a:lstStyle/>
          <a:p>
            <a:r>
              <a:rPr lang="en-US" dirty="0"/>
              <a:t>Social Change &amp; Campaigning: extra resources </a:t>
            </a:r>
            <a:endParaRPr lang="en-GB" dirty="0"/>
          </a:p>
        </p:txBody>
      </p:sp>
      <p:sp>
        <p:nvSpPr>
          <p:cNvPr id="3" name="Content Placeholder 2">
            <a:extLst>
              <a:ext uri="{FF2B5EF4-FFF2-40B4-BE49-F238E27FC236}">
                <a16:creationId xmlns:a16="http://schemas.microsoft.com/office/drawing/2014/main" id="{B863389C-2DCA-44FF-BF24-C56792E12C85}"/>
              </a:ext>
            </a:extLst>
          </p:cNvPr>
          <p:cNvSpPr>
            <a:spLocks noGrp="1"/>
          </p:cNvSpPr>
          <p:nvPr>
            <p:ph idx="1"/>
          </p:nvPr>
        </p:nvSpPr>
        <p:spPr>
          <a:xfrm>
            <a:off x="628650" y="2068955"/>
            <a:ext cx="7886700" cy="3669115"/>
          </a:xfrm>
        </p:spPr>
        <p:txBody>
          <a:bodyPr vert="horz" lIns="91440" tIns="45720" rIns="91440" bIns="45720" rtlCol="0" anchor="t">
            <a:normAutofit lnSpcReduction="10000"/>
          </a:bodyPr>
          <a:lstStyle/>
          <a:p>
            <a:pPr marL="227965" indent="-227965">
              <a:lnSpc>
                <a:spcPct val="100000"/>
              </a:lnSpc>
            </a:pPr>
            <a:r>
              <a:rPr lang="en-US" i="1" dirty="0">
                <a:hlinkClick r:id="rId3"/>
              </a:rPr>
              <a:t>Social Power</a:t>
            </a:r>
            <a:r>
              <a:rPr lang="en-US" i="1" dirty="0"/>
              <a:t> </a:t>
            </a:r>
            <a:r>
              <a:rPr lang="en-US" dirty="0"/>
              <a:t>– also contains links to bite-size versions of our tools, the </a:t>
            </a:r>
            <a:r>
              <a:rPr lang="en-US" i="1" dirty="0"/>
              <a:t>Social Change Grid </a:t>
            </a:r>
            <a:r>
              <a:rPr lang="en-US" dirty="0"/>
              <a:t>and </a:t>
            </a:r>
            <a:r>
              <a:rPr lang="en-US" i="1" dirty="0"/>
              <a:t>The 12 Habits of Successful Change-Makers</a:t>
            </a:r>
            <a:endParaRPr lang="en-US" dirty="0"/>
          </a:p>
          <a:p>
            <a:pPr marL="227965" indent="-227965">
              <a:lnSpc>
                <a:spcPct val="100000"/>
              </a:lnSpc>
            </a:pPr>
            <a:r>
              <a:rPr lang="en-US" i="1" dirty="0">
                <a:hlinkClick r:id="rId4"/>
              </a:rPr>
              <a:t>Using the law for social change: a 101 guide</a:t>
            </a:r>
            <a:endParaRPr lang="en-US" i="1" dirty="0"/>
          </a:p>
          <a:p>
            <a:pPr marL="227965" indent="-227965">
              <a:lnSpc>
                <a:spcPct val="100000"/>
              </a:lnSpc>
            </a:pPr>
            <a:r>
              <a:rPr lang="en-US" dirty="0">
                <a:hlinkClick r:id="rId5"/>
              </a:rPr>
              <a:t>Reading list</a:t>
            </a:r>
            <a:r>
              <a:rPr lang="en-US" dirty="0"/>
              <a:t> – books on making change</a:t>
            </a:r>
          </a:p>
          <a:p>
            <a:pPr marL="227965" indent="-227965">
              <a:lnSpc>
                <a:spcPct val="100000"/>
              </a:lnSpc>
            </a:pPr>
            <a:r>
              <a:rPr lang="en-US" dirty="0">
                <a:hlinkClick r:id="rId6"/>
              </a:rPr>
              <a:t>Stronger Stories</a:t>
            </a:r>
            <a:r>
              <a:rPr lang="en-US" dirty="0"/>
              <a:t> – this agency believes in sharing its storytelling tools for free</a:t>
            </a:r>
          </a:p>
          <a:p>
            <a:pPr marL="0" indent="0">
              <a:lnSpc>
                <a:spcPct val="100000"/>
              </a:lnSpc>
              <a:buNone/>
            </a:pPr>
            <a:endParaRPr lang="en-US" i="1" dirty="0"/>
          </a:p>
        </p:txBody>
      </p:sp>
    </p:spTree>
    <p:extLst>
      <p:ext uri="{BB962C8B-B14F-4D97-AF65-F5344CB8AC3E}">
        <p14:creationId xmlns:p14="http://schemas.microsoft.com/office/powerpoint/2010/main" val="947900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6A1DA-B5C9-4C0C-8941-5DF953BDA69E}"/>
              </a:ext>
            </a:extLst>
          </p:cNvPr>
          <p:cNvSpPr>
            <a:spLocks noGrp="1"/>
          </p:cNvSpPr>
          <p:nvPr>
            <p:ph type="title"/>
          </p:nvPr>
        </p:nvSpPr>
        <p:spPr/>
        <p:txBody>
          <a:bodyPr>
            <a:normAutofit fontScale="90000"/>
          </a:bodyPr>
          <a:lstStyle/>
          <a:p>
            <a:r>
              <a:rPr lang="en-US" dirty="0"/>
              <a:t>Extra resources: the Social Change Grid</a:t>
            </a:r>
            <a:endParaRPr lang="en-GB" dirty="0"/>
          </a:p>
        </p:txBody>
      </p:sp>
      <p:sp>
        <p:nvSpPr>
          <p:cNvPr id="3" name="Content Placeholder 2">
            <a:extLst>
              <a:ext uri="{FF2B5EF4-FFF2-40B4-BE49-F238E27FC236}">
                <a16:creationId xmlns:a16="http://schemas.microsoft.com/office/drawing/2014/main" id="{B863389C-2DCA-44FF-BF24-C56792E12C85}"/>
              </a:ext>
            </a:extLst>
          </p:cNvPr>
          <p:cNvSpPr>
            <a:spLocks noGrp="1"/>
          </p:cNvSpPr>
          <p:nvPr>
            <p:ph idx="1"/>
          </p:nvPr>
        </p:nvSpPr>
        <p:spPr>
          <a:xfrm>
            <a:off x="628650" y="2068955"/>
            <a:ext cx="7886700" cy="3669115"/>
          </a:xfrm>
        </p:spPr>
        <p:txBody>
          <a:bodyPr vert="horz" lIns="91440" tIns="45720" rIns="91440" bIns="45720" rtlCol="0" anchor="t">
            <a:normAutofit/>
          </a:bodyPr>
          <a:lstStyle/>
          <a:p>
            <a:pPr marL="0" indent="0">
              <a:lnSpc>
                <a:spcPct val="100000"/>
              </a:lnSpc>
              <a:buNone/>
            </a:pPr>
            <a:r>
              <a:rPr lang="en-US" dirty="0"/>
              <a:t>SMK’s Social Change Grid can be used in a variety of ways to help you think about the many different ways you can harness your own and others’ power to create change.</a:t>
            </a:r>
          </a:p>
          <a:p>
            <a:pPr marL="0" indent="0">
              <a:lnSpc>
                <a:spcPct val="100000"/>
              </a:lnSpc>
              <a:buNone/>
            </a:pPr>
            <a:r>
              <a:rPr lang="en-US" dirty="0"/>
              <a:t>You can find a full explanation in the </a:t>
            </a:r>
            <a:r>
              <a:rPr lang="en-US" i="1" dirty="0"/>
              <a:t>Social Power</a:t>
            </a:r>
            <a:r>
              <a:rPr lang="en-US" dirty="0"/>
              <a:t> report, or in this </a:t>
            </a:r>
            <a:r>
              <a:rPr lang="en-US" dirty="0">
                <a:hlinkClick r:id="rId3"/>
              </a:rPr>
              <a:t>bite-size guide</a:t>
            </a:r>
            <a:r>
              <a:rPr lang="en-US" dirty="0"/>
              <a:t>.</a:t>
            </a:r>
          </a:p>
        </p:txBody>
      </p:sp>
    </p:spTree>
    <p:extLst>
      <p:ext uri="{BB962C8B-B14F-4D97-AF65-F5344CB8AC3E}">
        <p14:creationId xmlns:p14="http://schemas.microsoft.com/office/powerpoint/2010/main" val="1470319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6A1DA-B5C9-4C0C-8941-5DF953BDA69E}"/>
              </a:ext>
            </a:extLst>
          </p:cNvPr>
          <p:cNvSpPr>
            <a:spLocks noGrp="1"/>
          </p:cNvSpPr>
          <p:nvPr>
            <p:ph type="title"/>
          </p:nvPr>
        </p:nvSpPr>
        <p:spPr/>
        <p:txBody>
          <a:bodyPr>
            <a:normAutofit fontScale="90000"/>
          </a:bodyPr>
          <a:lstStyle/>
          <a:p>
            <a:r>
              <a:rPr lang="en-US" dirty="0"/>
              <a:t>Extra resources: the Social Change Grid</a:t>
            </a:r>
            <a:endParaRPr lang="en-GB" dirty="0"/>
          </a:p>
        </p:txBody>
      </p:sp>
      <p:pic>
        <p:nvPicPr>
          <p:cNvPr id="5" name="Content Placeholder 4" descr="Basic Social Change Grid. The two axes are: individual to whole society, and formal to informal.">
            <a:extLst>
              <a:ext uri="{FF2B5EF4-FFF2-40B4-BE49-F238E27FC236}">
                <a16:creationId xmlns:a16="http://schemas.microsoft.com/office/drawing/2014/main" id="{1BD7E55B-BAA0-824E-8787-C7C0569E9D3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67482" y="2068954"/>
            <a:ext cx="6009036" cy="3844645"/>
          </a:xfrm>
        </p:spPr>
      </p:pic>
    </p:spTree>
    <p:extLst>
      <p:ext uri="{BB962C8B-B14F-4D97-AF65-F5344CB8AC3E}">
        <p14:creationId xmlns:p14="http://schemas.microsoft.com/office/powerpoint/2010/main" val="14505560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6A1DA-B5C9-4C0C-8941-5DF953BDA69E}"/>
              </a:ext>
            </a:extLst>
          </p:cNvPr>
          <p:cNvSpPr>
            <a:spLocks noGrp="1"/>
          </p:cNvSpPr>
          <p:nvPr>
            <p:ph type="title"/>
          </p:nvPr>
        </p:nvSpPr>
        <p:spPr/>
        <p:txBody>
          <a:bodyPr>
            <a:normAutofit fontScale="90000"/>
          </a:bodyPr>
          <a:lstStyle/>
          <a:p>
            <a:r>
              <a:rPr lang="en-US" dirty="0"/>
              <a:t>Extra resources: the Social Change Grid</a:t>
            </a:r>
            <a:endParaRPr lang="en-GB" dirty="0"/>
          </a:p>
        </p:txBody>
      </p:sp>
      <p:sp>
        <p:nvSpPr>
          <p:cNvPr id="3" name="Content Placeholder 2">
            <a:extLst>
              <a:ext uri="{FF2B5EF4-FFF2-40B4-BE49-F238E27FC236}">
                <a16:creationId xmlns:a16="http://schemas.microsoft.com/office/drawing/2014/main" id="{B863389C-2DCA-44FF-BF24-C56792E12C85}"/>
              </a:ext>
            </a:extLst>
          </p:cNvPr>
          <p:cNvSpPr>
            <a:spLocks noGrp="1"/>
          </p:cNvSpPr>
          <p:nvPr>
            <p:ph idx="1"/>
          </p:nvPr>
        </p:nvSpPr>
        <p:spPr>
          <a:xfrm>
            <a:off x="628650" y="2068955"/>
            <a:ext cx="7886700" cy="3669115"/>
          </a:xfrm>
        </p:spPr>
        <p:txBody>
          <a:bodyPr vert="horz" lIns="91440" tIns="45720" rIns="91440" bIns="45720" rtlCol="0" anchor="t">
            <a:normAutofit/>
          </a:bodyPr>
          <a:lstStyle/>
          <a:p>
            <a:pPr marL="0" indent="0">
              <a:lnSpc>
                <a:spcPct val="100000"/>
              </a:lnSpc>
              <a:buNone/>
            </a:pPr>
            <a:r>
              <a:rPr lang="en-US" dirty="0"/>
              <a:t>SMK’s Social Change Grid can be used to help you think about the many different ways you can harness your own and others’ power to create change.</a:t>
            </a:r>
          </a:p>
          <a:p>
            <a:pPr marL="0" indent="0">
              <a:lnSpc>
                <a:spcPct val="100000"/>
              </a:lnSpc>
              <a:buNone/>
            </a:pPr>
            <a:r>
              <a:rPr lang="en-US" dirty="0"/>
              <a:t>You can find a full explanation in the </a:t>
            </a:r>
            <a:r>
              <a:rPr lang="en-US" i="1" dirty="0"/>
              <a:t>Social Power</a:t>
            </a:r>
            <a:r>
              <a:rPr lang="en-US" dirty="0"/>
              <a:t> report, or in this </a:t>
            </a:r>
            <a:r>
              <a:rPr lang="en-US" dirty="0">
                <a:hlinkClick r:id="rId3"/>
              </a:rPr>
              <a:t>bite-size guide</a:t>
            </a:r>
            <a:r>
              <a:rPr lang="en-US" dirty="0"/>
              <a:t>.</a:t>
            </a:r>
          </a:p>
        </p:txBody>
      </p:sp>
    </p:spTree>
    <p:extLst>
      <p:ext uri="{BB962C8B-B14F-4D97-AF65-F5344CB8AC3E}">
        <p14:creationId xmlns:p14="http://schemas.microsoft.com/office/powerpoint/2010/main" val="1706573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6A1DA-B5C9-4C0C-8941-5DF953BDA69E}"/>
              </a:ext>
            </a:extLst>
          </p:cNvPr>
          <p:cNvSpPr>
            <a:spLocks noGrp="1"/>
          </p:cNvSpPr>
          <p:nvPr>
            <p:ph type="title"/>
          </p:nvPr>
        </p:nvSpPr>
        <p:spPr/>
        <p:txBody>
          <a:bodyPr>
            <a:normAutofit fontScale="90000"/>
          </a:bodyPr>
          <a:lstStyle/>
          <a:p>
            <a:r>
              <a:rPr lang="en-US" dirty="0"/>
              <a:t>Extra resources: the 12 Habits of Successful Change-Makers</a:t>
            </a:r>
            <a:endParaRPr lang="en-GB" dirty="0"/>
          </a:p>
        </p:txBody>
      </p:sp>
      <p:sp>
        <p:nvSpPr>
          <p:cNvPr id="3" name="Content Placeholder 2">
            <a:extLst>
              <a:ext uri="{FF2B5EF4-FFF2-40B4-BE49-F238E27FC236}">
                <a16:creationId xmlns:a16="http://schemas.microsoft.com/office/drawing/2014/main" id="{B863389C-2DCA-44FF-BF24-C56792E12C85}"/>
              </a:ext>
            </a:extLst>
          </p:cNvPr>
          <p:cNvSpPr>
            <a:spLocks noGrp="1"/>
          </p:cNvSpPr>
          <p:nvPr>
            <p:ph idx="1"/>
          </p:nvPr>
        </p:nvSpPr>
        <p:spPr>
          <a:xfrm>
            <a:off x="628650" y="2068955"/>
            <a:ext cx="7886700" cy="3669115"/>
          </a:xfrm>
        </p:spPr>
        <p:txBody>
          <a:bodyPr vert="horz" lIns="91440" tIns="45720" rIns="91440" bIns="45720" rtlCol="0" anchor="t">
            <a:normAutofit/>
          </a:bodyPr>
          <a:lstStyle/>
          <a:p>
            <a:pPr marL="0" indent="0">
              <a:lnSpc>
                <a:spcPct val="100000"/>
              </a:lnSpc>
              <a:buNone/>
            </a:pPr>
            <a:r>
              <a:rPr lang="en-US" dirty="0"/>
              <a:t>SMK’s 12 Habits of Successful Change-Makers are ways of thinking and behaving common to the most effective campaigners. Take time to reflect on how far you display each of them, and where you might like to do more.</a:t>
            </a:r>
          </a:p>
          <a:p>
            <a:pPr marL="0" indent="0">
              <a:lnSpc>
                <a:spcPct val="100000"/>
              </a:lnSpc>
              <a:buNone/>
            </a:pPr>
            <a:r>
              <a:rPr lang="en-US" dirty="0"/>
              <a:t>You can find a full explanation in the </a:t>
            </a:r>
            <a:r>
              <a:rPr lang="en-US" i="1" dirty="0"/>
              <a:t>Social Power</a:t>
            </a:r>
            <a:r>
              <a:rPr lang="en-US" dirty="0"/>
              <a:t> report, or in this </a:t>
            </a:r>
            <a:r>
              <a:rPr lang="en-US" dirty="0">
                <a:hlinkClick r:id="rId3"/>
              </a:rPr>
              <a:t>bite-size guide</a:t>
            </a:r>
            <a:r>
              <a:rPr lang="en-US" dirty="0"/>
              <a:t>.</a:t>
            </a:r>
          </a:p>
        </p:txBody>
      </p:sp>
    </p:spTree>
    <p:extLst>
      <p:ext uri="{BB962C8B-B14F-4D97-AF65-F5344CB8AC3E}">
        <p14:creationId xmlns:p14="http://schemas.microsoft.com/office/powerpoint/2010/main" val="11790443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6A1DA-B5C9-4C0C-8941-5DF953BDA69E}"/>
              </a:ext>
            </a:extLst>
          </p:cNvPr>
          <p:cNvSpPr>
            <a:spLocks noGrp="1"/>
          </p:cNvSpPr>
          <p:nvPr>
            <p:ph type="title"/>
          </p:nvPr>
        </p:nvSpPr>
        <p:spPr/>
        <p:txBody>
          <a:bodyPr>
            <a:normAutofit/>
          </a:bodyPr>
          <a:lstStyle/>
          <a:p>
            <a:r>
              <a:rPr lang="en-US" dirty="0"/>
              <a:t>Extra resources: Problem Tree</a:t>
            </a:r>
            <a:endParaRPr lang="en-GB" dirty="0"/>
          </a:p>
        </p:txBody>
      </p:sp>
      <p:sp>
        <p:nvSpPr>
          <p:cNvPr id="3" name="Content Placeholder 2">
            <a:extLst>
              <a:ext uri="{FF2B5EF4-FFF2-40B4-BE49-F238E27FC236}">
                <a16:creationId xmlns:a16="http://schemas.microsoft.com/office/drawing/2014/main" id="{B863389C-2DCA-44FF-BF24-C56792E12C85}"/>
              </a:ext>
            </a:extLst>
          </p:cNvPr>
          <p:cNvSpPr>
            <a:spLocks noGrp="1"/>
          </p:cNvSpPr>
          <p:nvPr>
            <p:ph idx="1"/>
          </p:nvPr>
        </p:nvSpPr>
        <p:spPr>
          <a:xfrm>
            <a:off x="628650" y="2068955"/>
            <a:ext cx="7886700" cy="3669115"/>
          </a:xfrm>
        </p:spPr>
        <p:txBody>
          <a:bodyPr vert="horz" lIns="91440" tIns="45720" rIns="91440" bIns="45720" rtlCol="0" anchor="t">
            <a:normAutofit/>
          </a:bodyPr>
          <a:lstStyle/>
          <a:p>
            <a:pPr marL="0" indent="0">
              <a:lnSpc>
                <a:spcPct val="100000"/>
              </a:lnSpc>
              <a:buNone/>
            </a:pPr>
            <a:r>
              <a:rPr lang="en-US" dirty="0"/>
              <a:t>Take time to explore what problem you are really trying to solve. This tool will help you to discuss its causes and effects, helping you to focus on the solutions you think are most important.</a:t>
            </a:r>
          </a:p>
          <a:p>
            <a:pPr marL="0" indent="0">
              <a:lnSpc>
                <a:spcPct val="100000"/>
              </a:lnSpc>
              <a:buNone/>
            </a:pPr>
            <a:r>
              <a:rPr lang="en-US" dirty="0"/>
              <a:t>Then flip it to describe the </a:t>
            </a:r>
            <a:r>
              <a:rPr lang="en-US" u="sng" dirty="0"/>
              <a:t>positive</a:t>
            </a:r>
            <a:r>
              <a:rPr lang="en-US" dirty="0"/>
              <a:t> vision you are working towards.</a:t>
            </a:r>
          </a:p>
        </p:txBody>
      </p:sp>
    </p:spTree>
    <p:extLst>
      <p:ext uri="{BB962C8B-B14F-4D97-AF65-F5344CB8AC3E}">
        <p14:creationId xmlns:p14="http://schemas.microsoft.com/office/powerpoint/2010/main" val="40149184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1DC665E-D92E-46C2-BD90-92853885D148}"/>
              </a:ext>
            </a:extLst>
          </p:cNvPr>
          <p:cNvSpPr>
            <a:spLocks noGrp="1"/>
          </p:cNvSpPr>
          <p:nvPr>
            <p:ph type="sldNum" sz="quarter" idx="12"/>
          </p:nvPr>
        </p:nvSpPr>
        <p:spPr/>
        <p:txBody>
          <a:bodyPr/>
          <a:lstStyle/>
          <a:p>
            <a:fld id="{FEEA571A-6582-4709-85B7-599479D067E6}" type="slidenum">
              <a:rPr lang="en-GB" smtClean="0"/>
              <a:t>28</a:t>
            </a:fld>
            <a:endParaRPr lang="en-GB"/>
          </a:p>
        </p:txBody>
      </p:sp>
      <p:pic>
        <p:nvPicPr>
          <p:cNvPr id="3074" name="Picture 2" descr="Related image">
            <a:extLst>
              <a:ext uri="{FF2B5EF4-FFF2-40B4-BE49-F238E27FC236}">
                <a16:creationId xmlns:a16="http://schemas.microsoft.com/office/drawing/2014/main" id="{08EEECCD-532B-473B-BED1-92151FB8937F}"/>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503453" y="0"/>
            <a:ext cx="5548313" cy="685800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AC324E5B-FCF7-4619-9F56-17383FE97D1B}"/>
              </a:ext>
            </a:extLst>
          </p:cNvPr>
          <p:cNvSpPr txBox="1"/>
          <p:nvPr/>
        </p:nvSpPr>
        <p:spPr>
          <a:xfrm>
            <a:off x="5799990" y="3519471"/>
            <a:ext cx="1170910" cy="276999"/>
          </a:xfrm>
          <a:prstGeom prst="rect">
            <a:avLst/>
          </a:prstGeom>
          <a:solidFill>
            <a:srgbClr val="FC3E50"/>
          </a:solidFill>
          <a:effectLst>
            <a:outerShdw blurRad="50800" dist="38100" dir="2700000" algn="tl" rotWithShape="0">
              <a:prstClr val="black">
                <a:alpha val="40000"/>
              </a:prstClr>
            </a:outerShdw>
          </a:effectLst>
        </p:spPr>
        <p:txBody>
          <a:bodyPr wrap="square" rtlCol="0">
            <a:spAutoFit/>
          </a:bodyPr>
          <a:lstStyle/>
          <a:p>
            <a:pPr algn="ctr"/>
            <a:r>
              <a:rPr lang="en-GB" sz="1200" dirty="0">
                <a:latin typeface="Arial" panose="020B0604020202020204" pitchFamily="34" charset="0"/>
                <a:cs typeface="Arial" panose="020B0604020202020204" pitchFamily="34" charset="0"/>
              </a:rPr>
              <a:t>Fuel poverty</a:t>
            </a:r>
          </a:p>
        </p:txBody>
      </p:sp>
      <p:sp>
        <p:nvSpPr>
          <p:cNvPr id="40" name="TextBox 39">
            <a:extLst>
              <a:ext uri="{FF2B5EF4-FFF2-40B4-BE49-F238E27FC236}">
                <a16:creationId xmlns:a16="http://schemas.microsoft.com/office/drawing/2014/main" id="{865A6695-9D84-4904-B5DD-51CE5391C07B}"/>
              </a:ext>
            </a:extLst>
          </p:cNvPr>
          <p:cNvSpPr txBox="1"/>
          <p:nvPr/>
        </p:nvSpPr>
        <p:spPr>
          <a:xfrm>
            <a:off x="5087679" y="1093097"/>
            <a:ext cx="991468" cy="276999"/>
          </a:xfrm>
          <a:prstGeom prst="rect">
            <a:avLst/>
          </a:prstGeom>
          <a:solidFill>
            <a:srgbClr val="21FFC5"/>
          </a:solidFill>
          <a:effectLst>
            <a:outerShdw blurRad="50800" dist="38100" dir="2700000" algn="tl" rotWithShape="0">
              <a:prstClr val="black">
                <a:alpha val="40000"/>
              </a:prstClr>
            </a:outerShdw>
          </a:effectLst>
        </p:spPr>
        <p:txBody>
          <a:bodyPr wrap="square" rtlCol="0">
            <a:spAutoFit/>
          </a:bodyPr>
          <a:lstStyle/>
          <a:p>
            <a:pPr algn="ctr"/>
            <a:r>
              <a:rPr lang="en-GB" sz="1200" dirty="0">
                <a:latin typeface="Arial" panose="020B0604020202020204" pitchFamily="34" charset="0"/>
                <a:cs typeface="Arial" panose="020B0604020202020204" pitchFamily="34" charset="0"/>
              </a:rPr>
              <a:t>Heat or eat</a:t>
            </a:r>
          </a:p>
        </p:txBody>
      </p:sp>
      <p:sp>
        <p:nvSpPr>
          <p:cNvPr id="41" name="TextBox 40">
            <a:extLst>
              <a:ext uri="{FF2B5EF4-FFF2-40B4-BE49-F238E27FC236}">
                <a16:creationId xmlns:a16="http://schemas.microsoft.com/office/drawing/2014/main" id="{0E7112FE-C845-41C2-AE87-40586FF58DE1}"/>
              </a:ext>
            </a:extLst>
          </p:cNvPr>
          <p:cNvSpPr txBox="1"/>
          <p:nvPr/>
        </p:nvSpPr>
        <p:spPr>
          <a:xfrm>
            <a:off x="6850763" y="2463208"/>
            <a:ext cx="1135961" cy="276999"/>
          </a:xfrm>
          <a:prstGeom prst="rect">
            <a:avLst/>
          </a:prstGeom>
          <a:solidFill>
            <a:srgbClr val="21FFC5"/>
          </a:solidFill>
          <a:effectLst>
            <a:outerShdw blurRad="50800" dist="38100" dir="2700000" algn="tl" rotWithShape="0">
              <a:prstClr val="black">
                <a:alpha val="40000"/>
              </a:prstClr>
            </a:outerShdw>
          </a:effectLst>
        </p:spPr>
        <p:txBody>
          <a:bodyPr wrap="square" rtlCol="0">
            <a:spAutoFit/>
          </a:bodyPr>
          <a:lstStyle/>
          <a:p>
            <a:r>
              <a:rPr lang="en-GB" sz="1200" dirty="0">
                <a:latin typeface="Arial" panose="020B0604020202020204" pitchFamily="34" charset="0"/>
                <a:cs typeface="Arial" panose="020B0604020202020204" pitchFamily="34" charset="0"/>
              </a:rPr>
              <a:t>Winter deaths</a:t>
            </a:r>
          </a:p>
        </p:txBody>
      </p:sp>
      <p:sp>
        <p:nvSpPr>
          <p:cNvPr id="42" name="TextBox 41">
            <a:extLst>
              <a:ext uri="{FF2B5EF4-FFF2-40B4-BE49-F238E27FC236}">
                <a16:creationId xmlns:a16="http://schemas.microsoft.com/office/drawing/2014/main" id="{63795D1C-82C9-4A4F-928D-FA99F66E41F7}"/>
              </a:ext>
            </a:extLst>
          </p:cNvPr>
          <p:cNvSpPr txBox="1"/>
          <p:nvPr/>
        </p:nvSpPr>
        <p:spPr>
          <a:xfrm>
            <a:off x="4696758" y="2500791"/>
            <a:ext cx="1151493" cy="276999"/>
          </a:xfrm>
          <a:prstGeom prst="rect">
            <a:avLst/>
          </a:prstGeom>
          <a:solidFill>
            <a:srgbClr val="21FFC5"/>
          </a:solidFill>
          <a:effectLst>
            <a:outerShdw blurRad="50800" dist="38100" dir="2700000" algn="tl" rotWithShape="0">
              <a:prstClr val="black">
                <a:alpha val="40000"/>
              </a:prstClr>
            </a:outerShdw>
          </a:effectLst>
        </p:spPr>
        <p:txBody>
          <a:bodyPr wrap="square" rtlCol="0">
            <a:spAutoFit/>
          </a:bodyPr>
          <a:lstStyle/>
          <a:p>
            <a:pPr algn="ctr"/>
            <a:r>
              <a:rPr lang="en-GB" sz="1200" dirty="0">
                <a:latin typeface="Arial" panose="020B0604020202020204" pitchFamily="34" charset="0"/>
                <a:cs typeface="Arial" panose="020B0604020202020204" pitchFamily="34" charset="0"/>
              </a:rPr>
              <a:t>Problem debt</a:t>
            </a:r>
          </a:p>
        </p:txBody>
      </p:sp>
      <p:sp>
        <p:nvSpPr>
          <p:cNvPr id="43" name="TextBox 42">
            <a:extLst>
              <a:ext uri="{FF2B5EF4-FFF2-40B4-BE49-F238E27FC236}">
                <a16:creationId xmlns:a16="http://schemas.microsoft.com/office/drawing/2014/main" id="{920A0301-709A-4E48-A043-799D4EB705B3}"/>
              </a:ext>
            </a:extLst>
          </p:cNvPr>
          <p:cNvSpPr txBox="1"/>
          <p:nvPr/>
        </p:nvSpPr>
        <p:spPr>
          <a:xfrm>
            <a:off x="6478174" y="825758"/>
            <a:ext cx="1334411" cy="461665"/>
          </a:xfrm>
          <a:prstGeom prst="rect">
            <a:avLst/>
          </a:prstGeom>
          <a:solidFill>
            <a:srgbClr val="21FFC5"/>
          </a:solidFill>
          <a:effectLst>
            <a:outerShdw blurRad="50800" dist="38100" dir="2700000" algn="tl" rotWithShape="0">
              <a:prstClr val="black">
                <a:alpha val="40000"/>
              </a:prstClr>
            </a:outerShdw>
          </a:effectLst>
        </p:spPr>
        <p:txBody>
          <a:bodyPr wrap="square" rtlCol="0">
            <a:spAutoFit/>
          </a:bodyPr>
          <a:lstStyle/>
          <a:p>
            <a:pPr algn="ctr"/>
            <a:r>
              <a:rPr lang="en-GB" sz="1200" dirty="0">
                <a:latin typeface="Arial" panose="020B0604020202020204" pitchFamily="34" charset="0"/>
                <a:cs typeface="Arial" panose="020B0604020202020204" pitchFamily="34" charset="0"/>
              </a:rPr>
              <a:t>Social embarrassment</a:t>
            </a:r>
          </a:p>
        </p:txBody>
      </p:sp>
      <p:sp>
        <p:nvSpPr>
          <p:cNvPr id="44" name="TextBox 43">
            <a:extLst>
              <a:ext uri="{FF2B5EF4-FFF2-40B4-BE49-F238E27FC236}">
                <a16:creationId xmlns:a16="http://schemas.microsoft.com/office/drawing/2014/main" id="{D3FD7E1C-743E-437A-AB5E-BBD5027E5CE2}"/>
              </a:ext>
            </a:extLst>
          </p:cNvPr>
          <p:cNvSpPr txBox="1"/>
          <p:nvPr/>
        </p:nvSpPr>
        <p:spPr>
          <a:xfrm>
            <a:off x="7015715" y="1675641"/>
            <a:ext cx="1278448" cy="461665"/>
          </a:xfrm>
          <a:prstGeom prst="rect">
            <a:avLst/>
          </a:prstGeom>
          <a:solidFill>
            <a:srgbClr val="21FFC5"/>
          </a:solidFill>
          <a:effectLst>
            <a:outerShdw blurRad="50800" dist="38100" dir="2700000" algn="tl" rotWithShape="0">
              <a:prstClr val="black">
                <a:alpha val="40000"/>
              </a:prstClr>
            </a:outerShdw>
          </a:effectLst>
        </p:spPr>
        <p:txBody>
          <a:bodyPr wrap="square" rtlCol="0">
            <a:spAutoFit/>
          </a:bodyPr>
          <a:lstStyle/>
          <a:p>
            <a:pPr algn="ctr"/>
            <a:r>
              <a:rPr lang="en-GB" sz="1200" dirty="0">
                <a:latin typeface="Arial" panose="020B0604020202020204" pitchFamily="34" charset="0"/>
                <a:cs typeface="Arial" panose="020B0604020202020204" pitchFamily="34" charset="0"/>
              </a:rPr>
              <a:t>Poor health and wellbeing</a:t>
            </a:r>
          </a:p>
        </p:txBody>
      </p:sp>
      <p:sp>
        <p:nvSpPr>
          <p:cNvPr id="45" name="TextBox 44">
            <a:extLst>
              <a:ext uri="{FF2B5EF4-FFF2-40B4-BE49-F238E27FC236}">
                <a16:creationId xmlns:a16="http://schemas.microsoft.com/office/drawing/2014/main" id="{3DA75AFB-BF01-4E3A-814E-B3E750C28ADA}"/>
              </a:ext>
            </a:extLst>
          </p:cNvPr>
          <p:cNvSpPr txBox="1"/>
          <p:nvPr/>
        </p:nvSpPr>
        <p:spPr>
          <a:xfrm>
            <a:off x="4767461" y="5402035"/>
            <a:ext cx="1240514" cy="461665"/>
          </a:xfrm>
          <a:prstGeom prst="rect">
            <a:avLst/>
          </a:prstGeom>
          <a:solidFill>
            <a:srgbClr val="FDBA35"/>
          </a:solidFill>
          <a:effectLst>
            <a:outerShdw blurRad="50800" dist="38100" dir="2700000" algn="tl" rotWithShape="0">
              <a:prstClr val="black">
                <a:alpha val="40000"/>
              </a:prstClr>
            </a:outerShdw>
          </a:effectLst>
        </p:spPr>
        <p:txBody>
          <a:bodyPr wrap="square" rtlCol="0">
            <a:spAutoFit/>
          </a:bodyPr>
          <a:lstStyle/>
          <a:p>
            <a:pPr algn="ctr"/>
            <a:r>
              <a:rPr lang="en-GB" sz="1200" dirty="0">
                <a:latin typeface="Arial" panose="020B0604020202020204" pitchFamily="34" charset="0"/>
                <a:cs typeface="Arial" panose="020B0604020202020204" pitchFamily="34" charset="0"/>
              </a:rPr>
              <a:t>Poor </a:t>
            </a:r>
          </a:p>
          <a:p>
            <a:pPr algn="ctr"/>
            <a:r>
              <a:rPr lang="en-GB" sz="1200" dirty="0">
                <a:latin typeface="Arial" panose="020B0604020202020204" pitchFamily="34" charset="0"/>
                <a:cs typeface="Arial" panose="020B0604020202020204" pitchFamily="34" charset="0"/>
              </a:rPr>
              <a:t>housing stock</a:t>
            </a:r>
          </a:p>
        </p:txBody>
      </p:sp>
      <p:sp>
        <p:nvSpPr>
          <p:cNvPr id="46" name="TextBox 45">
            <a:extLst>
              <a:ext uri="{FF2B5EF4-FFF2-40B4-BE49-F238E27FC236}">
                <a16:creationId xmlns:a16="http://schemas.microsoft.com/office/drawing/2014/main" id="{A59A30E9-65DE-4A48-8F5F-74AB059DE52E}"/>
              </a:ext>
            </a:extLst>
          </p:cNvPr>
          <p:cNvSpPr txBox="1"/>
          <p:nvPr/>
        </p:nvSpPr>
        <p:spPr>
          <a:xfrm>
            <a:off x="7054175" y="4074796"/>
            <a:ext cx="1201528" cy="461665"/>
          </a:xfrm>
          <a:prstGeom prst="rect">
            <a:avLst/>
          </a:prstGeom>
          <a:solidFill>
            <a:srgbClr val="FDBA35"/>
          </a:solidFill>
          <a:effectLst>
            <a:outerShdw blurRad="50800" dist="38100" dir="2700000" algn="tl" rotWithShape="0">
              <a:prstClr val="black">
                <a:alpha val="40000"/>
              </a:prstClr>
            </a:outerShdw>
          </a:effectLst>
        </p:spPr>
        <p:txBody>
          <a:bodyPr wrap="square" rtlCol="0">
            <a:spAutoFit/>
          </a:bodyPr>
          <a:lstStyle/>
          <a:p>
            <a:pPr algn="ctr"/>
            <a:r>
              <a:rPr lang="en-GB" sz="1200" dirty="0">
                <a:latin typeface="Arial" panose="020B0604020202020204" pitchFamily="34" charset="0"/>
                <a:cs typeface="Arial" panose="020B0604020202020204" pitchFamily="34" charset="0"/>
              </a:rPr>
              <a:t>Energy market regulation</a:t>
            </a:r>
          </a:p>
        </p:txBody>
      </p:sp>
      <p:sp>
        <p:nvSpPr>
          <p:cNvPr id="47" name="TextBox 46">
            <a:extLst>
              <a:ext uri="{FF2B5EF4-FFF2-40B4-BE49-F238E27FC236}">
                <a16:creationId xmlns:a16="http://schemas.microsoft.com/office/drawing/2014/main" id="{5B356D59-1F4C-47BC-BECA-DEA66E9108EB}"/>
              </a:ext>
            </a:extLst>
          </p:cNvPr>
          <p:cNvSpPr txBox="1"/>
          <p:nvPr/>
        </p:nvSpPr>
        <p:spPr>
          <a:xfrm>
            <a:off x="4598042" y="4208123"/>
            <a:ext cx="1071160" cy="461665"/>
          </a:xfrm>
          <a:prstGeom prst="rect">
            <a:avLst/>
          </a:prstGeom>
          <a:solidFill>
            <a:srgbClr val="FDBA35"/>
          </a:solidFill>
          <a:effectLst>
            <a:outerShdw blurRad="50800" dist="38100" dir="2700000" algn="tl" rotWithShape="0">
              <a:prstClr val="black">
                <a:alpha val="40000"/>
              </a:prstClr>
            </a:outerShdw>
          </a:effectLst>
        </p:spPr>
        <p:txBody>
          <a:bodyPr wrap="square" rtlCol="0">
            <a:spAutoFit/>
          </a:bodyPr>
          <a:lstStyle/>
          <a:p>
            <a:pPr algn="ctr"/>
            <a:r>
              <a:rPr lang="en-GB" sz="1200" dirty="0">
                <a:latin typeface="Arial" panose="020B0604020202020204" pitchFamily="34" charset="0"/>
                <a:cs typeface="Arial" panose="020B0604020202020204" pitchFamily="34" charset="0"/>
              </a:rPr>
              <a:t>Political </a:t>
            </a:r>
          </a:p>
          <a:p>
            <a:pPr algn="ctr"/>
            <a:r>
              <a:rPr lang="en-GB" sz="1200" dirty="0">
                <a:latin typeface="Arial" panose="020B0604020202020204" pitchFamily="34" charset="0"/>
                <a:cs typeface="Arial" panose="020B0604020202020204" pitchFamily="34" charset="0"/>
              </a:rPr>
              <a:t>priorities</a:t>
            </a:r>
          </a:p>
        </p:txBody>
      </p:sp>
      <p:sp>
        <p:nvSpPr>
          <p:cNvPr id="48" name="TextBox 47">
            <a:extLst>
              <a:ext uri="{FF2B5EF4-FFF2-40B4-BE49-F238E27FC236}">
                <a16:creationId xmlns:a16="http://schemas.microsoft.com/office/drawing/2014/main" id="{B0F8A00C-4771-46CF-A8DC-E4D66BC52AAF}"/>
              </a:ext>
            </a:extLst>
          </p:cNvPr>
          <p:cNvSpPr txBox="1"/>
          <p:nvPr/>
        </p:nvSpPr>
        <p:spPr>
          <a:xfrm>
            <a:off x="7386229" y="4734019"/>
            <a:ext cx="1345647" cy="461665"/>
          </a:xfrm>
          <a:prstGeom prst="rect">
            <a:avLst/>
          </a:prstGeom>
          <a:solidFill>
            <a:srgbClr val="FDBA35"/>
          </a:solidFill>
          <a:effectLst>
            <a:outerShdw blurRad="50800" dist="38100" dir="2700000" algn="tl" rotWithShape="0">
              <a:prstClr val="black">
                <a:alpha val="40000"/>
              </a:prstClr>
            </a:outerShdw>
          </a:effectLst>
        </p:spPr>
        <p:txBody>
          <a:bodyPr wrap="square" rtlCol="0">
            <a:spAutoFit/>
          </a:bodyPr>
          <a:lstStyle/>
          <a:p>
            <a:pPr algn="ctr"/>
            <a:r>
              <a:rPr lang="en-GB" sz="1200" dirty="0">
                <a:latin typeface="Arial" panose="020B0604020202020204" pitchFamily="34" charset="0"/>
                <a:cs typeface="Arial" panose="020B0604020202020204" pitchFamily="34" charset="0"/>
              </a:rPr>
              <a:t>Social security system</a:t>
            </a:r>
          </a:p>
        </p:txBody>
      </p:sp>
      <p:sp>
        <p:nvSpPr>
          <p:cNvPr id="49" name="TextBox 48">
            <a:extLst>
              <a:ext uri="{FF2B5EF4-FFF2-40B4-BE49-F238E27FC236}">
                <a16:creationId xmlns:a16="http://schemas.microsoft.com/office/drawing/2014/main" id="{C205CFD8-F97C-44A4-8C1B-C3E91DCFBB53}"/>
              </a:ext>
            </a:extLst>
          </p:cNvPr>
          <p:cNvSpPr txBox="1"/>
          <p:nvPr/>
        </p:nvSpPr>
        <p:spPr>
          <a:xfrm>
            <a:off x="5284768" y="4836714"/>
            <a:ext cx="1575326" cy="276999"/>
          </a:xfrm>
          <a:prstGeom prst="rect">
            <a:avLst/>
          </a:prstGeom>
          <a:solidFill>
            <a:srgbClr val="FDBA35"/>
          </a:solidFill>
          <a:effectLst>
            <a:outerShdw blurRad="50800" dist="38100" dir="2700000" algn="tl" rotWithShape="0">
              <a:prstClr val="black">
                <a:alpha val="40000"/>
              </a:prstClr>
            </a:outerShdw>
          </a:effectLst>
        </p:spPr>
        <p:txBody>
          <a:bodyPr wrap="square" rtlCol="0">
            <a:spAutoFit/>
          </a:bodyPr>
          <a:lstStyle/>
          <a:p>
            <a:pPr algn="ctr"/>
            <a:r>
              <a:rPr lang="en-GB" sz="1200" dirty="0">
                <a:latin typeface="Arial" panose="020B0604020202020204" pitchFamily="34" charset="0"/>
                <a:cs typeface="Arial" panose="020B0604020202020204" pitchFamily="34" charset="0"/>
              </a:rPr>
              <a:t>Financial education</a:t>
            </a:r>
          </a:p>
        </p:txBody>
      </p:sp>
      <p:sp>
        <p:nvSpPr>
          <p:cNvPr id="50" name="TextBox 49">
            <a:extLst>
              <a:ext uri="{FF2B5EF4-FFF2-40B4-BE49-F238E27FC236}">
                <a16:creationId xmlns:a16="http://schemas.microsoft.com/office/drawing/2014/main" id="{64B8B41F-3E11-48D9-B323-2B2949981388}"/>
              </a:ext>
            </a:extLst>
          </p:cNvPr>
          <p:cNvSpPr txBox="1"/>
          <p:nvPr/>
        </p:nvSpPr>
        <p:spPr>
          <a:xfrm>
            <a:off x="6547596" y="5393243"/>
            <a:ext cx="1677266" cy="461665"/>
          </a:xfrm>
          <a:prstGeom prst="rect">
            <a:avLst/>
          </a:prstGeom>
          <a:solidFill>
            <a:srgbClr val="FDBA35"/>
          </a:solidFill>
          <a:effectLst>
            <a:outerShdw blurRad="50800" dist="38100" dir="2700000" algn="tl" rotWithShape="0">
              <a:prstClr val="black">
                <a:alpha val="40000"/>
              </a:prstClr>
            </a:outerShdw>
          </a:effectLst>
        </p:spPr>
        <p:txBody>
          <a:bodyPr wrap="square" rtlCol="0">
            <a:spAutoFit/>
          </a:bodyPr>
          <a:lstStyle/>
          <a:p>
            <a:pPr algn="ctr"/>
            <a:r>
              <a:rPr lang="en-GB" sz="1200" dirty="0">
                <a:latin typeface="Arial" panose="020B0604020202020204" pitchFamily="34" charset="0"/>
                <a:cs typeface="Arial" panose="020B0604020202020204" pitchFamily="34" charset="0"/>
              </a:rPr>
              <a:t>Lack of influence of people affected</a:t>
            </a:r>
          </a:p>
        </p:txBody>
      </p:sp>
      <p:sp>
        <p:nvSpPr>
          <p:cNvPr id="51" name="TextBox 50">
            <a:extLst>
              <a:ext uri="{FF2B5EF4-FFF2-40B4-BE49-F238E27FC236}">
                <a16:creationId xmlns:a16="http://schemas.microsoft.com/office/drawing/2014/main" id="{E1965A6C-E914-4EB8-BFA8-C317E04E2DCD}"/>
              </a:ext>
            </a:extLst>
          </p:cNvPr>
          <p:cNvSpPr txBox="1"/>
          <p:nvPr/>
        </p:nvSpPr>
        <p:spPr>
          <a:xfrm>
            <a:off x="4257322" y="1634216"/>
            <a:ext cx="1411880" cy="461665"/>
          </a:xfrm>
          <a:prstGeom prst="rect">
            <a:avLst/>
          </a:prstGeom>
          <a:solidFill>
            <a:srgbClr val="21FFC5"/>
          </a:solidFill>
          <a:effectLst>
            <a:outerShdw blurRad="50800" dist="38100" dir="2700000" algn="tl" rotWithShape="0">
              <a:prstClr val="black">
                <a:alpha val="40000"/>
              </a:prstClr>
            </a:outerShdw>
          </a:effectLst>
        </p:spPr>
        <p:txBody>
          <a:bodyPr wrap="square" rtlCol="0">
            <a:spAutoFit/>
          </a:bodyPr>
          <a:lstStyle/>
          <a:p>
            <a:pPr algn="ctr"/>
            <a:r>
              <a:rPr lang="en-GB" sz="1200" dirty="0">
                <a:latin typeface="Arial" panose="020B0604020202020204" pitchFamily="34" charset="0"/>
                <a:cs typeface="Arial" panose="020B0604020202020204" pitchFamily="34" charset="0"/>
              </a:rPr>
              <a:t>Children’s education suffers</a:t>
            </a:r>
          </a:p>
        </p:txBody>
      </p:sp>
      <p:sp>
        <p:nvSpPr>
          <p:cNvPr id="38" name="Rectangle 37">
            <a:extLst>
              <a:ext uri="{FF2B5EF4-FFF2-40B4-BE49-F238E27FC236}">
                <a16:creationId xmlns:a16="http://schemas.microsoft.com/office/drawing/2014/main" id="{77C9A313-B99D-47F4-8018-1D022D008B50}"/>
              </a:ext>
            </a:extLst>
          </p:cNvPr>
          <p:cNvSpPr/>
          <p:nvPr/>
        </p:nvSpPr>
        <p:spPr>
          <a:xfrm>
            <a:off x="-13128" y="0"/>
            <a:ext cx="3915415"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8" name="Right Arrow 6">
            <a:extLst>
              <a:ext uri="{FF2B5EF4-FFF2-40B4-BE49-F238E27FC236}">
                <a16:creationId xmlns:a16="http://schemas.microsoft.com/office/drawing/2014/main" id="{83801DE6-7360-4BFF-83C9-C2FADC3BB397}"/>
              </a:ext>
            </a:extLst>
          </p:cNvPr>
          <p:cNvSpPr/>
          <p:nvPr/>
        </p:nvSpPr>
        <p:spPr>
          <a:xfrm>
            <a:off x="1882154" y="4455877"/>
            <a:ext cx="1740872" cy="993920"/>
          </a:xfrm>
          <a:prstGeom prst="rightArrow">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chemeClr val="bg2">
                    <a:lumMod val="25000"/>
                  </a:schemeClr>
                </a:solidFill>
                <a:latin typeface="Arial" panose="020B0604020202020204" pitchFamily="34" charset="0"/>
                <a:cs typeface="Arial" panose="020B0604020202020204" pitchFamily="34" charset="0"/>
              </a:rPr>
              <a:t>The root cause</a:t>
            </a:r>
          </a:p>
        </p:txBody>
      </p:sp>
      <p:sp>
        <p:nvSpPr>
          <p:cNvPr id="59" name="Right Arrow 5">
            <a:extLst>
              <a:ext uri="{FF2B5EF4-FFF2-40B4-BE49-F238E27FC236}">
                <a16:creationId xmlns:a16="http://schemas.microsoft.com/office/drawing/2014/main" id="{9E2E6208-352B-416D-A342-651DF21DE47D}"/>
              </a:ext>
            </a:extLst>
          </p:cNvPr>
          <p:cNvSpPr/>
          <p:nvPr/>
        </p:nvSpPr>
        <p:spPr>
          <a:xfrm>
            <a:off x="1921170" y="3165879"/>
            <a:ext cx="1717508" cy="1007266"/>
          </a:xfrm>
          <a:prstGeom prst="rightArrow">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chemeClr val="bg2">
                    <a:lumMod val="25000"/>
                  </a:schemeClr>
                </a:solidFill>
                <a:latin typeface="Arial" panose="020B0604020202020204" pitchFamily="34" charset="0"/>
                <a:cs typeface="Arial" panose="020B0604020202020204" pitchFamily="34" charset="0"/>
              </a:rPr>
              <a:t>The problem </a:t>
            </a:r>
          </a:p>
        </p:txBody>
      </p:sp>
      <p:sp>
        <p:nvSpPr>
          <p:cNvPr id="60" name="Right Arrow 2">
            <a:extLst>
              <a:ext uri="{FF2B5EF4-FFF2-40B4-BE49-F238E27FC236}">
                <a16:creationId xmlns:a16="http://schemas.microsoft.com/office/drawing/2014/main" id="{DA3F56DD-1371-4B02-B191-7E490FE3119A}"/>
              </a:ext>
            </a:extLst>
          </p:cNvPr>
          <p:cNvSpPr/>
          <p:nvPr/>
        </p:nvSpPr>
        <p:spPr>
          <a:xfrm>
            <a:off x="1944580" y="1831022"/>
            <a:ext cx="1717508" cy="1014975"/>
          </a:xfrm>
          <a:prstGeom prst="rightArrow">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chemeClr val="bg2">
                    <a:lumMod val="25000"/>
                  </a:schemeClr>
                </a:solidFill>
                <a:latin typeface="Arial" panose="020B0604020202020204" pitchFamily="34" charset="0"/>
                <a:cs typeface="Arial" panose="020B0604020202020204" pitchFamily="34" charset="0"/>
              </a:rPr>
              <a:t>The effect/impact</a:t>
            </a:r>
          </a:p>
        </p:txBody>
      </p:sp>
      <p:sp>
        <p:nvSpPr>
          <p:cNvPr id="61" name="Title 1">
            <a:extLst>
              <a:ext uri="{FF2B5EF4-FFF2-40B4-BE49-F238E27FC236}">
                <a16:creationId xmlns:a16="http://schemas.microsoft.com/office/drawing/2014/main" id="{995F069C-337A-43D9-9F9B-596AB0A62B14}"/>
              </a:ext>
            </a:extLst>
          </p:cNvPr>
          <p:cNvSpPr txBox="1">
            <a:spLocks/>
          </p:cNvSpPr>
          <p:nvPr/>
        </p:nvSpPr>
        <p:spPr>
          <a:xfrm>
            <a:off x="530834" y="422819"/>
            <a:ext cx="2732420" cy="864604"/>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solidFill>
                  <a:schemeClr val="bg1">
                    <a:lumMod val="95000"/>
                  </a:schemeClr>
                </a:solidFill>
                <a:latin typeface="Arial" panose="020B0604020202020204" pitchFamily="34" charset="0"/>
                <a:cs typeface="Arial" panose="020B0604020202020204" pitchFamily="34" charset="0"/>
              </a:rPr>
              <a:t>THE PROBLEM TREE</a:t>
            </a:r>
          </a:p>
        </p:txBody>
      </p:sp>
    </p:spTree>
    <p:extLst>
      <p:ext uri="{BB962C8B-B14F-4D97-AF65-F5344CB8AC3E}">
        <p14:creationId xmlns:p14="http://schemas.microsoft.com/office/powerpoint/2010/main" val="10399434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6A1DA-B5C9-4C0C-8941-5DF953BDA69E}"/>
              </a:ext>
            </a:extLst>
          </p:cNvPr>
          <p:cNvSpPr>
            <a:spLocks noGrp="1"/>
          </p:cNvSpPr>
          <p:nvPr>
            <p:ph type="title"/>
          </p:nvPr>
        </p:nvSpPr>
        <p:spPr/>
        <p:txBody>
          <a:bodyPr>
            <a:normAutofit fontScale="90000"/>
          </a:bodyPr>
          <a:lstStyle/>
          <a:p>
            <a:r>
              <a:rPr lang="en-US" dirty="0"/>
              <a:t>Social Change &amp; Campaigning: podcasts</a:t>
            </a:r>
            <a:endParaRPr lang="en-GB" dirty="0"/>
          </a:p>
        </p:txBody>
      </p:sp>
      <p:sp>
        <p:nvSpPr>
          <p:cNvPr id="3" name="Content Placeholder 2">
            <a:extLst>
              <a:ext uri="{FF2B5EF4-FFF2-40B4-BE49-F238E27FC236}">
                <a16:creationId xmlns:a16="http://schemas.microsoft.com/office/drawing/2014/main" id="{B863389C-2DCA-44FF-BF24-C56792E12C85}"/>
              </a:ext>
            </a:extLst>
          </p:cNvPr>
          <p:cNvSpPr>
            <a:spLocks noGrp="1"/>
          </p:cNvSpPr>
          <p:nvPr>
            <p:ph idx="1"/>
          </p:nvPr>
        </p:nvSpPr>
        <p:spPr>
          <a:xfrm>
            <a:off x="628650" y="2068955"/>
            <a:ext cx="7886700" cy="4520104"/>
          </a:xfrm>
        </p:spPr>
        <p:txBody>
          <a:bodyPr>
            <a:noAutofit/>
          </a:bodyPr>
          <a:lstStyle/>
          <a:p>
            <a:pPr marL="0" indent="0">
              <a:lnSpc>
                <a:spcPct val="100000"/>
              </a:lnSpc>
              <a:spcBef>
                <a:spcPts val="0"/>
              </a:spcBef>
              <a:buNone/>
            </a:pPr>
            <a:r>
              <a:rPr lang="en-US" sz="2200" i="1" dirty="0"/>
              <a:t>Podcasts are a free way to explore change and get inspiration. Here are just a few:</a:t>
            </a:r>
            <a:endParaRPr lang="en-US" sz="1200" i="1" dirty="0"/>
          </a:p>
          <a:p>
            <a:pPr marL="0" indent="0">
              <a:lnSpc>
                <a:spcPct val="100000"/>
              </a:lnSpc>
              <a:spcBef>
                <a:spcPts val="0"/>
              </a:spcBef>
              <a:buNone/>
            </a:pPr>
            <a:endParaRPr lang="en-US" sz="1200" i="1" dirty="0"/>
          </a:p>
          <a:p>
            <a:pPr>
              <a:lnSpc>
                <a:spcPct val="100000"/>
              </a:lnSpc>
              <a:spcBef>
                <a:spcPts val="0"/>
              </a:spcBef>
            </a:pPr>
            <a:r>
              <a:rPr lang="en-US" sz="2200" dirty="0">
                <a:hlinkClick r:id="rId2"/>
              </a:rPr>
              <a:t>Social Power</a:t>
            </a:r>
            <a:r>
              <a:rPr lang="en-US" sz="2200" dirty="0"/>
              <a:t> – SMK’s own podcast. </a:t>
            </a:r>
            <a:r>
              <a:rPr lang="en-GB" sz="2200" dirty="0"/>
              <a:t>We bring people together to explore instances of change. How did it feel? What did it look like? What can we learn?</a:t>
            </a:r>
          </a:p>
          <a:p>
            <a:pPr>
              <a:lnSpc>
                <a:spcPct val="100000"/>
              </a:lnSpc>
              <a:spcBef>
                <a:spcPts val="0"/>
              </a:spcBef>
            </a:pPr>
            <a:r>
              <a:rPr lang="en-US" sz="2200" dirty="0">
                <a:hlinkClick r:id="rId3"/>
              </a:rPr>
              <a:t>Reasons to be cheerful</a:t>
            </a:r>
            <a:r>
              <a:rPr lang="en-US" sz="2200" dirty="0"/>
              <a:t> – focuses on solutions and examples of progress – very heartening!</a:t>
            </a:r>
          </a:p>
          <a:p>
            <a:pPr>
              <a:lnSpc>
                <a:spcPct val="100000"/>
              </a:lnSpc>
              <a:spcBef>
                <a:spcPts val="0"/>
              </a:spcBef>
            </a:pPr>
            <a:r>
              <a:rPr lang="en-US" sz="2200" dirty="0">
                <a:hlinkClick r:id="rId4"/>
              </a:rPr>
              <a:t>Just Cause</a:t>
            </a:r>
            <a:r>
              <a:rPr lang="en-US" sz="2200" dirty="0"/>
              <a:t> – Derek </a:t>
            </a:r>
            <a:r>
              <a:rPr lang="en-US" sz="2200" dirty="0" err="1"/>
              <a:t>Bardowell</a:t>
            </a:r>
            <a:r>
              <a:rPr lang="en-US" sz="2200" dirty="0"/>
              <a:t> talks to people tackling social challenges and opening the doors for marginalized people to move to the </a:t>
            </a:r>
            <a:r>
              <a:rPr lang="en-US" sz="2200" dirty="0" err="1"/>
              <a:t>centre</a:t>
            </a:r>
            <a:endParaRPr lang="en-US" sz="2200" dirty="0"/>
          </a:p>
          <a:p>
            <a:pPr>
              <a:lnSpc>
                <a:spcPct val="100000"/>
              </a:lnSpc>
              <a:spcBef>
                <a:spcPts val="0"/>
              </a:spcBef>
            </a:pPr>
            <a:r>
              <a:rPr lang="en-US" sz="2200" dirty="0">
                <a:hlinkClick r:id="rId5"/>
              </a:rPr>
              <a:t>How to Fail</a:t>
            </a:r>
            <a:r>
              <a:rPr lang="en-US" sz="2200" dirty="0"/>
              <a:t> – Elizabeth Day finds out how lots of very successful people failed and what they learned</a:t>
            </a:r>
          </a:p>
        </p:txBody>
      </p:sp>
    </p:spTree>
    <p:extLst>
      <p:ext uri="{BB962C8B-B14F-4D97-AF65-F5344CB8AC3E}">
        <p14:creationId xmlns:p14="http://schemas.microsoft.com/office/powerpoint/2010/main" val="4136516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06296-F9F8-41A3-81AF-4D0C82B722AB}"/>
              </a:ext>
            </a:extLst>
          </p:cNvPr>
          <p:cNvSpPr>
            <a:spLocks noGrp="1"/>
          </p:cNvSpPr>
          <p:nvPr>
            <p:ph type="title"/>
          </p:nvPr>
        </p:nvSpPr>
        <p:spPr/>
        <p:txBody>
          <a:bodyPr>
            <a:noAutofit/>
          </a:bodyPr>
          <a:lstStyle/>
          <a:p>
            <a:r>
              <a:rPr lang="en-GB" dirty="0">
                <a:latin typeface="Arial"/>
                <a:cs typeface="Arial"/>
              </a:rPr>
              <a:t>About Big Local learning clusters </a:t>
            </a:r>
            <a:endParaRPr lang="en-GB" dirty="0"/>
          </a:p>
        </p:txBody>
      </p:sp>
      <p:sp>
        <p:nvSpPr>
          <p:cNvPr id="3" name="Content Placeholder 2">
            <a:extLst>
              <a:ext uri="{FF2B5EF4-FFF2-40B4-BE49-F238E27FC236}">
                <a16:creationId xmlns:a16="http://schemas.microsoft.com/office/drawing/2014/main" id="{4257113F-2425-44ED-9429-D70921D5B8ED}"/>
              </a:ext>
            </a:extLst>
          </p:cNvPr>
          <p:cNvSpPr>
            <a:spLocks noGrp="1"/>
          </p:cNvSpPr>
          <p:nvPr>
            <p:ph idx="1"/>
          </p:nvPr>
        </p:nvSpPr>
        <p:spPr>
          <a:xfrm>
            <a:off x="628650" y="2068954"/>
            <a:ext cx="7886700" cy="4108008"/>
          </a:xfrm>
        </p:spPr>
        <p:txBody>
          <a:bodyPr>
            <a:normAutofit fontScale="92500" lnSpcReduction="10000"/>
          </a:bodyPr>
          <a:lstStyle/>
          <a:p>
            <a:pPr marL="0" indent="0">
              <a:spcAft>
                <a:spcPts val="1200"/>
              </a:spcAft>
              <a:buNone/>
            </a:pPr>
            <a:r>
              <a:rPr lang="en-GB" sz="2600" dirty="0">
                <a:latin typeface="Arial"/>
                <a:cs typeface="Arial"/>
              </a:rPr>
              <a:t>Learning clusters were developed so that a group of residents from across Big Local areas could go beyond the limits of a one-day event, meeting several times over the course of a year to get to know each other better and go deeper into a topic – whether this is a specific theme or skill. </a:t>
            </a:r>
          </a:p>
          <a:p>
            <a:pPr marL="0" indent="0">
              <a:buNone/>
            </a:pPr>
            <a:r>
              <a:rPr lang="en-GB" sz="2600" dirty="0">
                <a:latin typeface="Arial"/>
                <a:cs typeface="Arial"/>
              </a:rPr>
              <a:t>Clusters are designed to combine peer learning and inspiring stories from participants with guidance from experts who could take learning to the next level. </a:t>
            </a:r>
          </a:p>
          <a:p>
            <a:pPr marL="0" indent="0">
              <a:buNone/>
            </a:pPr>
            <a:r>
              <a:rPr lang="en-GB" sz="2600" dirty="0">
                <a:latin typeface="Arial"/>
                <a:cs typeface="Arial"/>
              </a:rPr>
              <a:t>Lessons can also be shared with partnership members and other communities who do not attend, contributing to improved understanding of a topic area.</a:t>
            </a:r>
          </a:p>
          <a:p>
            <a:pPr marL="0" indent="0">
              <a:buNone/>
            </a:pPr>
            <a:endParaRPr lang="en-GB" dirty="0"/>
          </a:p>
        </p:txBody>
      </p:sp>
    </p:spTree>
    <p:extLst>
      <p:ext uri="{BB962C8B-B14F-4D97-AF65-F5344CB8AC3E}">
        <p14:creationId xmlns:p14="http://schemas.microsoft.com/office/powerpoint/2010/main" val="3041696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06296-F9F8-41A3-81AF-4D0C82B722AB}"/>
              </a:ext>
            </a:extLst>
          </p:cNvPr>
          <p:cNvSpPr>
            <a:spLocks noGrp="1"/>
          </p:cNvSpPr>
          <p:nvPr>
            <p:ph type="title"/>
          </p:nvPr>
        </p:nvSpPr>
        <p:spPr/>
        <p:txBody>
          <a:bodyPr>
            <a:noAutofit/>
          </a:bodyPr>
          <a:lstStyle/>
          <a:p>
            <a:r>
              <a:rPr lang="en-GB" dirty="0"/>
              <a:t>About the Social Change &amp; Campaigning Learning Cluster</a:t>
            </a:r>
          </a:p>
        </p:txBody>
      </p:sp>
      <p:sp>
        <p:nvSpPr>
          <p:cNvPr id="3" name="Content Placeholder 2">
            <a:extLst>
              <a:ext uri="{FF2B5EF4-FFF2-40B4-BE49-F238E27FC236}">
                <a16:creationId xmlns:a16="http://schemas.microsoft.com/office/drawing/2014/main" id="{4257113F-2425-44ED-9429-D70921D5B8ED}"/>
              </a:ext>
            </a:extLst>
          </p:cNvPr>
          <p:cNvSpPr>
            <a:spLocks noGrp="1"/>
          </p:cNvSpPr>
          <p:nvPr>
            <p:ph idx="1"/>
          </p:nvPr>
        </p:nvSpPr>
        <p:spPr>
          <a:xfrm>
            <a:off x="628650" y="2297430"/>
            <a:ext cx="7886700" cy="3879532"/>
          </a:xfrm>
        </p:spPr>
        <p:txBody>
          <a:bodyPr>
            <a:normAutofit/>
          </a:bodyPr>
          <a:lstStyle/>
          <a:p>
            <a:r>
              <a:rPr lang="en-GB" sz="2200" i="1" dirty="0"/>
              <a:t>SMK were invited to run a workshop at a Big Local event in June 2018, introducing social change and campaigning to the local groups. The session was well attended and there was a clear appetite for more support on this theme. Subsequently the Local Trust decided to run a learning cluster on Social Change and Campaigning.</a:t>
            </a:r>
          </a:p>
          <a:p>
            <a:r>
              <a:rPr lang="en-GB" sz="2200" i="1" dirty="0"/>
              <a:t>The Learning Cluster ran for five days between February 2019 and January 2020.</a:t>
            </a:r>
          </a:p>
          <a:p>
            <a:r>
              <a:rPr lang="en-GB" sz="2200" i="1" dirty="0"/>
              <a:t>It introduced SMK’s ‘social power’ model and built participants knowledge and skills in key areas they would need to press for transformative social change.</a:t>
            </a:r>
            <a:endParaRPr lang="en-US" sz="2200" i="1" dirty="0"/>
          </a:p>
          <a:p>
            <a:pPr marL="0" indent="0">
              <a:buNone/>
            </a:pPr>
            <a:endParaRPr lang="en-GB" dirty="0"/>
          </a:p>
        </p:txBody>
      </p:sp>
    </p:spTree>
    <p:extLst>
      <p:ext uri="{BB962C8B-B14F-4D97-AF65-F5344CB8AC3E}">
        <p14:creationId xmlns:p14="http://schemas.microsoft.com/office/powerpoint/2010/main" val="2752210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97561-B91C-44B8-9403-53C4FFEB677A}"/>
              </a:ext>
            </a:extLst>
          </p:cNvPr>
          <p:cNvSpPr>
            <a:spLocks noGrp="1"/>
          </p:cNvSpPr>
          <p:nvPr>
            <p:ph type="title"/>
          </p:nvPr>
        </p:nvSpPr>
        <p:spPr/>
        <p:txBody>
          <a:bodyPr/>
          <a:lstStyle/>
          <a:p>
            <a:r>
              <a:rPr lang="en-GB" dirty="0"/>
              <a:t>Developing the cluster</a:t>
            </a:r>
          </a:p>
        </p:txBody>
      </p:sp>
      <p:sp>
        <p:nvSpPr>
          <p:cNvPr id="3" name="Content Placeholder 2">
            <a:extLst>
              <a:ext uri="{FF2B5EF4-FFF2-40B4-BE49-F238E27FC236}">
                <a16:creationId xmlns:a16="http://schemas.microsoft.com/office/drawing/2014/main" id="{CF664FCB-A395-467F-A4D6-79C6E955404A}"/>
              </a:ext>
            </a:extLst>
          </p:cNvPr>
          <p:cNvSpPr>
            <a:spLocks noGrp="1"/>
          </p:cNvSpPr>
          <p:nvPr>
            <p:ph idx="1"/>
          </p:nvPr>
        </p:nvSpPr>
        <p:spPr/>
        <p:txBody>
          <a:bodyPr/>
          <a:lstStyle/>
          <a:p>
            <a:pPr marL="0" indent="0">
              <a:buNone/>
            </a:pPr>
            <a:r>
              <a:rPr lang="en-GB" sz="2200" i="1" dirty="0"/>
              <a:t>Local Trust listened to Big Local groups about what areas they wanted support in.</a:t>
            </a:r>
          </a:p>
          <a:p>
            <a:pPr marL="0" indent="0">
              <a:buNone/>
            </a:pPr>
            <a:r>
              <a:rPr lang="en-GB" sz="2200" i="1" dirty="0"/>
              <a:t>They said it should address how partnerships can inspire and encourage other people to take action, whether that’s other people and organisations within an area or policy makers and elected officials.</a:t>
            </a:r>
          </a:p>
          <a:p>
            <a:pPr marL="0" indent="0">
              <a:buNone/>
            </a:pPr>
            <a:r>
              <a:rPr lang="en-GB" sz="2200" i="1" dirty="0"/>
              <a:t>SMK also conducted telephone interviews with those who signed up to the Learning Cluster, which informed the final programme design.</a:t>
            </a:r>
          </a:p>
          <a:p>
            <a:pPr marL="0" indent="0">
              <a:buNone/>
            </a:pPr>
            <a:endParaRPr lang="en-GB" dirty="0"/>
          </a:p>
        </p:txBody>
      </p:sp>
    </p:spTree>
    <p:extLst>
      <p:ext uri="{BB962C8B-B14F-4D97-AF65-F5344CB8AC3E}">
        <p14:creationId xmlns:p14="http://schemas.microsoft.com/office/powerpoint/2010/main" val="3373848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CBC21-3A8F-4C63-A819-FC09B94B4C68}"/>
              </a:ext>
            </a:extLst>
          </p:cNvPr>
          <p:cNvSpPr>
            <a:spLocks noGrp="1"/>
          </p:cNvSpPr>
          <p:nvPr>
            <p:ph type="title"/>
          </p:nvPr>
        </p:nvSpPr>
        <p:spPr/>
        <p:txBody>
          <a:bodyPr/>
          <a:lstStyle/>
          <a:p>
            <a:r>
              <a:rPr lang="en-GB" dirty="0"/>
              <a:t>Aims of the cluster</a:t>
            </a:r>
          </a:p>
        </p:txBody>
      </p:sp>
      <p:sp>
        <p:nvSpPr>
          <p:cNvPr id="3" name="Content Placeholder 2">
            <a:extLst>
              <a:ext uri="{FF2B5EF4-FFF2-40B4-BE49-F238E27FC236}">
                <a16:creationId xmlns:a16="http://schemas.microsoft.com/office/drawing/2014/main" id="{03C4D381-A69A-41D1-9F1F-03C8CB735051}"/>
              </a:ext>
            </a:extLst>
          </p:cNvPr>
          <p:cNvSpPr>
            <a:spLocks noGrp="1"/>
          </p:cNvSpPr>
          <p:nvPr>
            <p:ph idx="1"/>
          </p:nvPr>
        </p:nvSpPr>
        <p:spPr/>
        <p:txBody>
          <a:bodyPr>
            <a:normAutofit/>
          </a:bodyPr>
          <a:lstStyle/>
          <a:p>
            <a:pPr marL="514350" indent="-514350" fontAlgn="base">
              <a:buFont typeface="+mj-lt"/>
              <a:buAutoNum type="arabicPeriod"/>
            </a:pPr>
            <a:r>
              <a:rPr lang="en-GB" sz="2200" i="1" dirty="0"/>
              <a:t>Groups will understand social change and how it happens  </a:t>
            </a:r>
          </a:p>
          <a:p>
            <a:pPr marL="514350" indent="-514350" fontAlgn="base">
              <a:buFont typeface="+mj-lt"/>
              <a:buAutoNum type="arabicPeriod"/>
            </a:pPr>
            <a:r>
              <a:rPr lang="en-GB" sz="2200" i="1" dirty="0"/>
              <a:t>Groups will have the confidence, knowledge and skills to campaign effectively in their local area </a:t>
            </a:r>
          </a:p>
          <a:p>
            <a:pPr marL="514350" indent="-514350" fontAlgn="base">
              <a:buFont typeface="+mj-lt"/>
              <a:buAutoNum type="arabicPeriod"/>
            </a:pPr>
            <a:r>
              <a:rPr lang="en-GB" sz="2200" i="1" dirty="0"/>
              <a:t>Participants will be able to engage with the wider community and decision makers effectively to achieve change in their area  </a:t>
            </a:r>
          </a:p>
          <a:p>
            <a:pPr marL="514350" indent="-514350" fontAlgn="base">
              <a:buFont typeface="+mj-lt"/>
              <a:buAutoNum type="arabicPeriod"/>
            </a:pPr>
            <a:r>
              <a:rPr lang="en-GB" sz="2200" i="1" dirty="0"/>
              <a:t>Participants will have clear plans and strategies which lead to action being taken in their area  </a:t>
            </a:r>
          </a:p>
        </p:txBody>
      </p:sp>
    </p:spTree>
    <p:extLst>
      <p:ext uri="{BB962C8B-B14F-4D97-AF65-F5344CB8AC3E}">
        <p14:creationId xmlns:p14="http://schemas.microsoft.com/office/powerpoint/2010/main" val="1323000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B2228-78F5-40F0-9EC7-1BF1ADC4F13A}"/>
              </a:ext>
            </a:extLst>
          </p:cNvPr>
          <p:cNvSpPr>
            <a:spLocks noGrp="1"/>
          </p:cNvSpPr>
          <p:nvPr>
            <p:ph type="title"/>
          </p:nvPr>
        </p:nvSpPr>
        <p:spPr/>
        <p:txBody>
          <a:bodyPr/>
          <a:lstStyle/>
          <a:p>
            <a:r>
              <a:rPr lang="en-GB" dirty="0">
                <a:latin typeface="Arial"/>
                <a:cs typeface="Arial"/>
              </a:rPr>
              <a:t>Cluster participants </a:t>
            </a:r>
            <a:endParaRPr lang="en-GB" dirty="0"/>
          </a:p>
        </p:txBody>
      </p:sp>
      <p:graphicFrame>
        <p:nvGraphicFramePr>
          <p:cNvPr id="4" name="Content Placeholder 3">
            <a:extLst>
              <a:ext uri="{FF2B5EF4-FFF2-40B4-BE49-F238E27FC236}">
                <a16:creationId xmlns:a16="http://schemas.microsoft.com/office/drawing/2014/main" id="{2D67DC72-17D3-4C65-80CB-5CFB64BDA5EA}"/>
              </a:ext>
            </a:extLst>
          </p:cNvPr>
          <p:cNvGraphicFramePr>
            <a:graphicFrameLocks noGrp="1"/>
          </p:cNvGraphicFramePr>
          <p:nvPr>
            <p:ph idx="1"/>
            <p:extLst>
              <p:ext uri="{D42A27DB-BD31-4B8C-83A1-F6EECF244321}">
                <p14:modId xmlns:p14="http://schemas.microsoft.com/office/powerpoint/2010/main" val="2817128324"/>
              </p:ext>
            </p:extLst>
          </p:nvPr>
        </p:nvGraphicFramePr>
        <p:xfrm>
          <a:off x="815248" y="2068954"/>
          <a:ext cx="4627085" cy="4753777"/>
        </p:xfrm>
        <a:graphic>
          <a:graphicData uri="http://schemas.openxmlformats.org/drawingml/2006/table">
            <a:tbl>
              <a:tblPr firstRow="1" bandRow="1">
                <a:tableStyleId>{2D5ABB26-0587-4C30-8999-92F81FD0307C}</a:tableStyleId>
              </a:tblPr>
              <a:tblGrid>
                <a:gridCol w="2323134">
                  <a:extLst>
                    <a:ext uri="{9D8B030D-6E8A-4147-A177-3AD203B41FA5}">
                      <a16:colId xmlns:a16="http://schemas.microsoft.com/office/drawing/2014/main" val="20000"/>
                    </a:ext>
                  </a:extLst>
                </a:gridCol>
                <a:gridCol w="2303951">
                  <a:extLst>
                    <a:ext uri="{9D8B030D-6E8A-4147-A177-3AD203B41FA5}">
                      <a16:colId xmlns:a16="http://schemas.microsoft.com/office/drawing/2014/main" val="20001"/>
                    </a:ext>
                  </a:extLst>
                </a:gridCol>
              </a:tblGrid>
              <a:tr h="335992">
                <a:tc>
                  <a:txBody>
                    <a:bodyPr/>
                    <a:lstStyle/>
                    <a:p>
                      <a:r>
                        <a:rPr lang="en-US" sz="2400" b="1" dirty="0">
                          <a:solidFill>
                            <a:srgbClr val="73BF3F"/>
                          </a:solidFill>
                          <a:latin typeface="Arial" panose="020B0604020202020204" pitchFamily="34" charset="0"/>
                          <a:cs typeface="Arial" panose="020B0604020202020204" pitchFamily="34" charset="0"/>
                        </a:rPr>
                        <a:t>Big Local area</a:t>
                      </a:r>
                    </a:p>
                  </a:txBody>
                  <a:tcPr/>
                </a:tc>
                <a:tc>
                  <a:txBody>
                    <a:bodyPr/>
                    <a:lstStyle/>
                    <a:p>
                      <a:r>
                        <a:rPr lang="en-US" sz="2400" b="1" dirty="0">
                          <a:solidFill>
                            <a:srgbClr val="73BF3F"/>
                          </a:solidFill>
                          <a:latin typeface="Arial" panose="020B0604020202020204" pitchFamily="34" charset="0"/>
                          <a:cs typeface="Arial" panose="020B0604020202020204" pitchFamily="34" charset="0"/>
                        </a:rPr>
                        <a:t>Region </a:t>
                      </a:r>
                    </a:p>
                  </a:txBody>
                  <a:tcPr/>
                </a:tc>
                <a:extLst>
                  <a:ext uri="{0D108BD9-81ED-4DB2-BD59-A6C34878D82A}">
                    <a16:rowId xmlns:a16="http://schemas.microsoft.com/office/drawing/2014/main" val="10000"/>
                  </a:ext>
                </a:extLst>
              </a:tr>
              <a:tr h="223995">
                <a:tc>
                  <a:txBody>
                    <a:bodyPr/>
                    <a:lstStyle/>
                    <a:p>
                      <a:endParaRPr lang="en-US" sz="1400" b="0" dirty="0">
                        <a:solidFill>
                          <a:schemeClr val="tx1"/>
                        </a:solidFill>
                        <a:latin typeface="Arial" panose="020B0604020202020204" pitchFamily="34" charset="0"/>
                        <a:cs typeface="Arial" panose="020B0604020202020204" pitchFamily="34" charset="0"/>
                      </a:endParaRPr>
                    </a:p>
                  </a:txBody>
                  <a:tcPr/>
                </a:tc>
                <a:tc>
                  <a:txBody>
                    <a:bodyPr/>
                    <a:lstStyle/>
                    <a:p>
                      <a:endParaRPr lang="en-US" sz="1400" b="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223995">
                <a:tc>
                  <a:txBody>
                    <a:bodyPr/>
                    <a:lstStyle/>
                    <a:p>
                      <a:r>
                        <a:rPr lang="en-US" sz="1400" b="0" dirty="0" err="1">
                          <a:solidFill>
                            <a:schemeClr val="tx1"/>
                          </a:solidFill>
                          <a:latin typeface="Arial" panose="020B0604020202020204" pitchFamily="34" charset="0"/>
                          <a:cs typeface="Arial" panose="020B0604020202020204" pitchFamily="34" charset="0"/>
                        </a:rPr>
                        <a:t>Aberfeldy</a:t>
                      </a:r>
                      <a:r>
                        <a:rPr lang="en-US" sz="1400" b="0" dirty="0">
                          <a:solidFill>
                            <a:schemeClr val="tx1"/>
                          </a:solidFill>
                          <a:latin typeface="Arial" panose="020B0604020202020204" pitchFamily="34" charset="0"/>
                          <a:cs typeface="Arial" panose="020B0604020202020204" pitchFamily="34" charset="0"/>
                        </a:rPr>
                        <a:t> </a:t>
                      </a:r>
                    </a:p>
                  </a:txBody>
                  <a:tcPr/>
                </a:tc>
                <a:tc>
                  <a:txBody>
                    <a:bodyPr/>
                    <a:lstStyle/>
                    <a:p>
                      <a:r>
                        <a:rPr lang="en-US" sz="1400" b="0" dirty="0">
                          <a:solidFill>
                            <a:schemeClr val="tx1"/>
                          </a:solidFill>
                          <a:latin typeface="Arial" panose="020B0604020202020204" pitchFamily="34" charset="0"/>
                          <a:cs typeface="Arial" panose="020B0604020202020204" pitchFamily="34" charset="0"/>
                        </a:rPr>
                        <a:t>London</a:t>
                      </a:r>
                    </a:p>
                  </a:txBody>
                  <a:tcPr/>
                </a:tc>
                <a:extLst>
                  <a:ext uri="{0D108BD9-81ED-4DB2-BD59-A6C34878D82A}">
                    <a16:rowId xmlns:a16="http://schemas.microsoft.com/office/drawing/2014/main" val="10002"/>
                  </a:ext>
                </a:extLst>
              </a:tr>
              <a:tr h="223995">
                <a:tc>
                  <a:txBody>
                    <a:bodyPr/>
                    <a:lstStyle/>
                    <a:p>
                      <a:r>
                        <a:rPr lang="en-US" sz="1400" b="0" dirty="0" err="1">
                          <a:solidFill>
                            <a:schemeClr val="tx1"/>
                          </a:solidFill>
                          <a:latin typeface="Arial" panose="020B0604020202020204" pitchFamily="34" charset="0"/>
                          <a:cs typeface="Arial" panose="020B0604020202020204" pitchFamily="34" charset="0"/>
                        </a:rPr>
                        <a:t>Barrowcliff</a:t>
                      </a:r>
                      <a:endParaRPr lang="en-US" sz="1400" b="0" dirty="0">
                        <a:solidFill>
                          <a:schemeClr val="tx1"/>
                        </a:solidFill>
                        <a:latin typeface="Arial" panose="020B0604020202020204" pitchFamily="34" charset="0"/>
                        <a:cs typeface="Arial" panose="020B0604020202020204" pitchFamily="34" charset="0"/>
                      </a:endParaRPr>
                    </a:p>
                  </a:txBody>
                  <a:tcPr/>
                </a:tc>
                <a:tc>
                  <a:txBody>
                    <a:bodyPr/>
                    <a:lstStyle/>
                    <a:p>
                      <a:r>
                        <a:rPr lang="en-US" sz="1400" b="0" dirty="0">
                          <a:solidFill>
                            <a:schemeClr val="tx1"/>
                          </a:solidFill>
                          <a:latin typeface="Arial" panose="020B0604020202020204" pitchFamily="34" charset="0"/>
                          <a:cs typeface="Arial" panose="020B0604020202020204" pitchFamily="34" charset="0"/>
                        </a:rPr>
                        <a:t>Yorkshire and the Humber</a:t>
                      </a:r>
                    </a:p>
                  </a:txBody>
                  <a:tcPr/>
                </a:tc>
                <a:extLst>
                  <a:ext uri="{0D108BD9-81ED-4DB2-BD59-A6C34878D82A}">
                    <a16:rowId xmlns:a16="http://schemas.microsoft.com/office/drawing/2014/main" val="10003"/>
                  </a:ext>
                </a:extLst>
              </a:tr>
              <a:tr h="223995">
                <a:tc>
                  <a:txBody>
                    <a:bodyPr/>
                    <a:lstStyle/>
                    <a:p>
                      <a:r>
                        <a:rPr lang="en-US" sz="1400" b="0" dirty="0">
                          <a:solidFill>
                            <a:schemeClr val="tx1"/>
                          </a:solidFill>
                          <a:latin typeface="Arial" panose="020B0604020202020204" pitchFamily="34" charset="0"/>
                          <a:cs typeface="Arial" panose="020B0604020202020204" pitchFamily="34" charset="0"/>
                        </a:rPr>
                        <a:t>Big Local Broad Green</a:t>
                      </a:r>
                      <a:endParaRPr lang="en-GB" sz="1400" b="0" dirty="0">
                        <a:solidFill>
                          <a:schemeClr val="tx1"/>
                        </a:solidFill>
                        <a:latin typeface="Arial" panose="020B0604020202020204" pitchFamily="34" charset="0"/>
                        <a:cs typeface="Arial" panose="020B0604020202020204" pitchFamily="34" charset="0"/>
                      </a:endParaRPr>
                    </a:p>
                  </a:txBody>
                  <a:tcPr/>
                </a:tc>
                <a:tc>
                  <a:txBody>
                    <a:bodyPr/>
                    <a:lstStyle/>
                    <a:p>
                      <a:r>
                        <a:rPr lang="en-US" sz="1400" b="0" dirty="0">
                          <a:solidFill>
                            <a:schemeClr val="tx1"/>
                          </a:solidFill>
                          <a:latin typeface="Arial" panose="020B0604020202020204" pitchFamily="34" charset="0"/>
                          <a:cs typeface="Arial" panose="020B0604020202020204" pitchFamily="34" charset="0"/>
                        </a:rPr>
                        <a:t>London</a:t>
                      </a:r>
                    </a:p>
                  </a:txBody>
                  <a:tcPr/>
                </a:tc>
                <a:extLst>
                  <a:ext uri="{0D108BD9-81ED-4DB2-BD59-A6C34878D82A}">
                    <a16:rowId xmlns:a16="http://schemas.microsoft.com/office/drawing/2014/main" val="10004"/>
                  </a:ext>
                </a:extLst>
              </a:tr>
              <a:tr h="223995">
                <a:tc>
                  <a:txBody>
                    <a:bodyPr/>
                    <a:lstStyle/>
                    <a:p>
                      <a:r>
                        <a:rPr lang="en-US" sz="1400" b="0" dirty="0">
                          <a:solidFill>
                            <a:schemeClr val="tx1"/>
                          </a:solidFill>
                          <a:latin typeface="Arial" panose="020B0604020202020204" pitchFamily="34" charset="0"/>
                          <a:cs typeface="Arial" panose="020B0604020202020204" pitchFamily="34" charset="0"/>
                        </a:rPr>
                        <a:t>Bradley</a:t>
                      </a:r>
                    </a:p>
                  </a:txBody>
                  <a:tcPr/>
                </a:tc>
                <a:tc>
                  <a:txBody>
                    <a:bodyPr/>
                    <a:lstStyle/>
                    <a:p>
                      <a:r>
                        <a:rPr lang="en-US" sz="1400" b="0" dirty="0">
                          <a:solidFill>
                            <a:schemeClr val="tx1"/>
                          </a:solidFill>
                          <a:latin typeface="Arial" panose="020B0604020202020204" pitchFamily="34" charset="0"/>
                          <a:cs typeface="Arial" panose="020B0604020202020204" pitchFamily="34" charset="0"/>
                        </a:rPr>
                        <a:t>North Yorkshire</a:t>
                      </a:r>
                    </a:p>
                  </a:txBody>
                  <a:tcPr/>
                </a:tc>
                <a:extLst>
                  <a:ext uri="{0D108BD9-81ED-4DB2-BD59-A6C34878D82A}">
                    <a16:rowId xmlns:a16="http://schemas.microsoft.com/office/drawing/2014/main" val="10005"/>
                  </a:ext>
                </a:extLst>
              </a:tr>
              <a:tr h="223995">
                <a:tc>
                  <a:txBody>
                    <a:bodyPr/>
                    <a:lstStyle/>
                    <a:p>
                      <a:r>
                        <a:rPr lang="en-US" sz="1400" b="0" dirty="0" err="1">
                          <a:solidFill>
                            <a:schemeClr val="tx1"/>
                          </a:solidFill>
                          <a:latin typeface="Arial" panose="020B0604020202020204" pitchFamily="34" charset="0"/>
                          <a:cs typeface="Arial" panose="020B0604020202020204" pitchFamily="34" charset="0"/>
                        </a:rPr>
                        <a:t>Collyhurst</a:t>
                      </a:r>
                      <a:endParaRPr lang="en-US" sz="1400" b="0" dirty="0">
                        <a:solidFill>
                          <a:schemeClr val="tx1"/>
                        </a:solidFill>
                        <a:latin typeface="Arial" panose="020B0604020202020204" pitchFamily="34" charset="0"/>
                        <a:cs typeface="Arial" panose="020B0604020202020204" pitchFamily="34" charset="0"/>
                      </a:endParaRPr>
                    </a:p>
                  </a:txBody>
                  <a:tcPr/>
                </a:tc>
                <a:tc>
                  <a:txBody>
                    <a:bodyPr/>
                    <a:lstStyle/>
                    <a:p>
                      <a:r>
                        <a:rPr lang="en-US" sz="1400" b="0" dirty="0">
                          <a:solidFill>
                            <a:schemeClr val="tx1"/>
                          </a:solidFill>
                          <a:latin typeface="Arial" panose="020B0604020202020204" pitchFamily="34" charset="0"/>
                          <a:cs typeface="Arial" panose="020B0604020202020204" pitchFamily="34" charset="0"/>
                        </a:rPr>
                        <a:t>North West</a:t>
                      </a:r>
                    </a:p>
                  </a:txBody>
                  <a:tcPr/>
                </a:tc>
                <a:extLst>
                  <a:ext uri="{0D108BD9-81ED-4DB2-BD59-A6C34878D82A}">
                    <a16:rowId xmlns:a16="http://schemas.microsoft.com/office/drawing/2014/main" val="10006"/>
                  </a:ext>
                </a:extLst>
              </a:tr>
              <a:tr h="223995">
                <a:tc>
                  <a:txBody>
                    <a:bodyPr/>
                    <a:lstStyle/>
                    <a:p>
                      <a:r>
                        <a:rPr lang="en-US" sz="1400" b="0" dirty="0" err="1">
                          <a:solidFill>
                            <a:schemeClr val="tx1"/>
                          </a:solidFill>
                          <a:latin typeface="Arial" panose="020B0604020202020204" pitchFamily="34" charset="0"/>
                          <a:cs typeface="Arial" panose="020B0604020202020204" pitchFamily="34" charset="0"/>
                        </a:rPr>
                        <a:t>Conniburrow</a:t>
                      </a:r>
                      <a:endParaRPr lang="en-US" sz="1400" b="0" dirty="0">
                        <a:solidFill>
                          <a:schemeClr val="tx1"/>
                        </a:solidFill>
                        <a:latin typeface="Arial" panose="020B0604020202020204" pitchFamily="34" charset="0"/>
                        <a:cs typeface="Arial" panose="020B0604020202020204" pitchFamily="34" charset="0"/>
                      </a:endParaRPr>
                    </a:p>
                  </a:txBody>
                  <a:tcPr/>
                </a:tc>
                <a:tc>
                  <a:txBody>
                    <a:bodyPr/>
                    <a:lstStyle/>
                    <a:p>
                      <a:r>
                        <a:rPr lang="en-US" sz="1400" b="0" dirty="0">
                          <a:solidFill>
                            <a:schemeClr val="tx1"/>
                          </a:solidFill>
                          <a:latin typeface="Arial" panose="020B0604020202020204" pitchFamily="34" charset="0"/>
                          <a:cs typeface="Arial" panose="020B0604020202020204" pitchFamily="34" charset="0"/>
                        </a:rPr>
                        <a:t>South East </a:t>
                      </a:r>
                    </a:p>
                  </a:txBody>
                  <a:tcPr/>
                </a:tc>
                <a:extLst>
                  <a:ext uri="{0D108BD9-81ED-4DB2-BD59-A6C34878D82A}">
                    <a16:rowId xmlns:a16="http://schemas.microsoft.com/office/drawing/2014/main" val="10007"/>
                  </a:ext>
                </a:extLst>
              </a:tr>
              <a:tr h="223995">
                <a:tc>
                  <a:txBody>
                    <a:bodyPr/>
                    <a:lstStyle/>
                    <a:p>
                      <a:r>
                        <a:rPr lang="en-US" sz="1400" b="0" dirty="0" err="1">
                          <a:solidFill>
                            <a:schemeClr val="tx1"/>
                          </a:solidFill>
                          <a:latin typeface="Arial" panose="020B0604020202020204" pitchFamily="34" charset="0"/>
                          <a:cs typeface="Arial" panose="020B0604020202020204" pitchFamily="34" charset="0"/>
                        </a:rPr>
                        <a:t>Keighley</a:t>
                      </a:r>
                      <a:r>
                        <a:rPr lang="en-US" sz="1400" b="0" dirty="0">
                          <a:solidFill>
                            <a:schemeClr val="tx1"/>
                          </a:solidFill>
                          <a:latin typeface="Arial" panose="020B0604020202020204" pitchFamily="34" charset="0"/>
                          <a:cs typeface="Arial" panose="020B0604020202020204" pitchFamily="34" charset="0"/>
                        </a:rPr>
                        <a:t> Valley</a:t>
                      </a:r>
                    </a:p>
                  </a:txBody>
                  <a:tcPr/>
                </a:tc>
                <a:tc>
                  <a:txBody>
                    <a:bodyPr/>
                    <a:lstStyle/>
                    <a:p>
                      <a:r>
                        <a:rPr lang="en-US" sz="1400" b="0" dirty="0">
                          <a:solidFill>
                            <a:schemeClr val="tx1"/>
                          </a:solidFill>
                          <a:latin typeface="Arial" panose="020B0604020202020204" pitchFamily="34" charset="0"/>
                          <a:cs typeface="Arial" panose="020B0604020202020204" pitchFamily="34" charset="0"/>
                        </a:rPr>
                        <a:t>Yorkshire and the Humber</a:t>
                      </a:r>
                    </a:p>
                  </a:txBody>
                  <a:tcPr/>
                </a:tc>
                <a:extLst>
                  <a:ext uri="{0D108BD9-81ED-4DB2-BD59-A6C34878D82A}">
                    <a16:rowId xmlns:a16="http://schemas.microsoft.com/office/drawing/2014/main" val="10008"/>
                  </a:ext>
                </a:extLst>
              </a:tr>
              <a:tr h="223995">
                <a:tc>
                  <a:txBody>
                    <a:bodyPr/>
                    <a:lstStyle/>
                    <a:p>
                      <a:r>
                        <a:rPr lang="en-US" sz="1400" b="0" dirty="0">
                          <a:solidFill>
                            <a:schemeClr val="tx1"/>
                          </a:solidFill>
                          <a:latin typeface="Arial" panose="020B0604020202020204" pitchFamily="34" charset="0"/>
                          <a:cs typeface="Arial" panose="020B0604020202020204" pitchFamily="34" charset="0"/>
                        </a:rPr>
                        <a:t>Newington, </a:t>
                      </a:r>
                      <a:r>
                        <a:rPr lang="en-US" sz="1400" b="0" dirty="0" err="1">
                          <a:solidFill>
                            <a:schemeClr val="tx1"/>
                          </a:solidFill>
                          <a:latin typeface="Arial" panose="020B0604020202020204" pitchFamily="34" charset="0"/>
                          <a:cs typeface="Arial" panose="020B0604020202020204" pitchFamily="34" charset="0"/>
                        </a:rPr>
                        <a:t>Ramsgate</a:t>
                      </a:r>
                      <a:r>
                        <a:rPr lang="en-US" sz="1400" b="0" dirty="0">
                          <a:solidFill>
                            <a:schemeClr val="tx1"/>
                          </a:solidFill>
                          <a:latin typeface="Arial" panose="020B0604020202020204" pitchFamily="34" charset="0"/>
                          <a:cs typeface="Arial" panose="020B0604020202020204" pitchFamily="34" charset="0"/>
                        </a:rPr>
                        <a:t> </a:t>
                      </a:r>
                    </a:p>
                  </a:txBody>
                  <a:tcPr/>
                </a:tc>
                <a:tc>
                  <a:txBody>
                    <a:bodyPr/>
                    <a:lstStyle/>
                    <a:p>
                      <a:r>
                        <a:rPr lang="en-US" sz="1400" b="0" dirty="0">
                          <a:solidFill>
                            <a:schemeClr val="tx1"/>
                          </a:solidFill>
                          <a:latin typeface="Arial" panose="020B0604020202020204" pitchFamily="34" charset="0"/>
                          <a:cs typeface="Arial" panose="020B0604020202020204" pitchFamily="34" charset="0"/>
                        </a:rPr>
                        <a:t>South East</a:t>
                      </a:r>
                    </a:p>
                  </a:txBody>
                  <a:tcPr/>
                </a:tc>
                <a:extLst>
                  <a:ext uri="{0D108BD9-81ED-4DB2-BD59-A6C34878D82A}">
                    <a16:rowId xmlns:a16="http://schemas.microsoft.com/office/drawing/2014/main" val="10009"/>
                  </a:ext>
                </a:extLst>
              </a:tr>
              <a:tr h="223995">
                <a:tc>
                  <a:txBody>
                    <a:bodyPr/>
                    <a:lstStyle/>
                    <a:p>
                      <a:r>
                        <a:rPr lang="en-US" sz="1400" b="0" dirty="0">
                          <a:solidFill>
                            <a:schemeClr val="tx1"/>
                          </a:solidFill>
                          <a:latin typeface="Arial" panose="020B0604020202020204" pitchFamily="34" charset="0"/>
                          <a:cs typeface="Arial" panose="020B0604020202020204" pitchFamily="34" charset="0"/>
                        </a:rPr>
                        <a:t>Selby Town</a:t>
                      </a:r>
                    </a:p>
                  </a:txBody>
                  <a:tcPr/>
                </a:tc>
                <a:tc>
                  <a:txBody>
                    <a:bodyPr/>
                    <a:lstStyle/>
                    <a:p>
                      <a:r>
                        <a:rPr lang="en-US" sz="1400" b="0" dirty="0">
                          <a:solidFill>
                            <a:schemeClr val="tx1"/>
                          </a:solidFill>
                          <a:latin typeface="Arial" panose="020B0604020202020204" pitchFamily="34" charset="0"/>
                          <a:cs typeface="Arial" panose="020B0604020202020204" pitchFamily="34" charset="0"/>
                        </a:rPr>
                        <a:t>North Yorkshire</a:t>
                      </a:r>
                    </a:p>
                  </a:txBody>
                  <a:tcPr/>
                </a:tc>
                <a:extLst>
                  <a:ext uri="{0D108BD9-81ED-4DB2-BD59-A6C34878D82A}">
                    <a16:rowId xmlns:a16="http://schemas.microsoft.com/office/drawing/2014/main" val="10010"/>
                  </a:ext>
                </a:extLst>
              </a:tr>
              <a:tr h="334177">
                <a:tc>
                  <a:txBody>
                    <a:bodyPr/>
                    <a:lstStyle/>
                    <a:p>
                      <a:r>
                        <a:rPr lang="en-US" sz="1400" b="0" dirty="0">
                          <a:solidFill>
                            <a:schemeClr val="tx1"/>
                          </a:solidFill>
                          <a:latin typeface="Arial" panose="020B0604020202020204" pitchFamily="34" charset="0"/>
                          <a:cs typeface="Arial" panose="020B0604020202020204" pitchFamily="34" charset="0"/>
                        </a:rPr>
                        <a:t>SO18 </a:t>
                      </a:r>
                    </a:p>
                  </a:txBody>
                  <a:tcPr/>
                </a:tc>
                <a:tc>
                  <a:txBody>
                    <a:bodyPr/>
                    <a:lstStyle/>
                    <a:p>
                      <a:r>
                        <a:rPr lang="en-US" sz="1400" b="0" dirty="0">
                          <a:solidFill>
                            <a:schemeClr val="tx1"/>
                          </a:solidFill>
                          <a:latin typeface="Arial" panose="020B0604020202020204" pitchFamily="34" charset="0"/>
                          <a:cs typeface="Arial" panose="020B0604020202020204" pitchFamily="34" charset="0"/>
                        </a:rPr>
                        <a:t>South East</a:t>
                      </a:r>
                    </a:p>
                  </a:txBody>
                  <a:tcPr/>
                </a:tc>
                <a:extLst>
                  <a:ext uri="{0D108BD9-81ED-4DB2-BD59-A6C34878D82A}">
                    <a16:rowId xmlns:a16="http://schemas.microsoft.com/office/drawing/2014/main" val="10011"/>
                  </a:ext>
                </a:extLst>
              </a:tr>
              <a:tr h="223995">
                <a:tc>
                  <a:txBody>
                    <a:bodyPr/>
                    <a:lstStyle/>
                    <a:p>
                      <a:r>
                        <a:rPr lang="en-US" sz="1400" b="0" dirty="0">
                          <a:solidFill>
                            <a:schemeClr val="tx1"/>
                          </a:solidFill>
                          <a:latin typeface="Arial" panose="020B0604020202020204" pitchFamily="34" charset="0"/>
                          <a:cs typeface="Arial" panose="020B0604020202020204" pitchFamily="34" charset="0"/>
                        </a:rPr>
                        <a:t>William Morris</a:t>
                      </a:r>
                    </a:p>
                  </a:txBody>
                  <a:tcPr/>
                </a:tc>
                <a:tc>
                  <a:txBody>
                    <a:bodyPr/>
                    <a:lstStyle/>
                    <a:p>
                      <a:r>
                        <a:rPr lang="en-US" sz="1400" b="0" dirty="0">
                          <a:solidFill>
                            <a:schemeClr val="tx1"/>
                          </a:solidFill>
                          <a:latin typeface="Arial" panose="020B0604020202020204" pitchFamily="34" charset="0"/>
                          <a:cs typeface="Arial" panose="020B0604020202020204" pitchFamily="34" charset="0"/>
                        </a:rPr>
                        <a:t>London</a:t>
                      </a:r>
                    </a:p>
                  </a:txBody>
                  <a:tcPr/>
                </a:tc>
                <a:extLst>
                  <a:ext uri="{0D108BD9-81ED-4DB2-BD59-A6C34878D82A}">
                    <a16:rowId xmlns:a16="http://schemas.microsoft.com/office/drawing/2014/main" val="10012"/>
                  </a:ext>
                </a:extLst>
              </a:tr>
              <a:tr h="223995">
                <a:tc>
                  <a:txBody>
                    <a:bodyPr/>
                    <a:lstStyle/>
                    <a:p>
                      <a:r>
                        <a:rPr lang="en-US" sz="1400" b="0" dirty="0">
                          <a:solidFill>
                            <a:schemeClr val="tx1"/>
                          </a:solidFill>
                          <a:latin typeface="Arial" panose="020B0604020202020204" pitchFamily="34" charset="0"/>
                          <a:cs typeface="Arial" panose="020B0604020202020204" pitchFamily="34" charset="0"/>
                        </a:rPr>
                        <a:t>Woodland Speaks </a:t>
                      </a:r>
                    </a:p>
                  </a:txBody>
                  <a:tcPr/>
                </a:tc>
                <a:tc>
                  <a:txBody>
                    <a:bodyPr/>
                    <a:lstStyle/>
                    <a:p>
                      <a:r>
                        <a:rPr lang="en-US" sz="1400" b="0" dirty="0">
                          <a:solidFill>
                            <a:schemeClr val="tx1"/>
                          </a:solidFill>
                          <a:latin typeface="Arial" panose="020B0604020202020204" pitchFamily="34" charset="0"/>
                          <a:cs typeface="Arial" panose="020B0604020202020204" pitchFamily="34" charset="0"/>
                        </a:rPr>
                        <a:t>Yorkshire and the Humber</a:t>
                      </a:r>
                    </a:p>
                  </a:txBody>
                  <a:tcPr/>
                </a:tc>
                <a:extLst>
                  <a:ext uri="{0D108BD9-81ED-4DB2-BD59-A6C34878D82A}">
                    <a16:rowId xmlns:a16="http://schemas.microsoft.com/office/drawing/2014/main" val="10013"/>
                  </a:ext>
                </a:extLst>
              </a:tr>
              <a:tr h="223995">
                <a:tc>
                  <a:txBody>
                    <a:bodyPr/>
                    <a:lstStyle/>
                    <a:p>
                      <a:endParaRPr lang="en-US" sz="1400" dirty="0">
                        <a:latin typeface="Arial" panose="020B0604020202020204" pitchFamily="34" charset="0"/>
                        <a:cs typeface="Arial" panose="020B0604020202020204" pitchFamily="34" charset="0"/>
                      </a:endParaRPr>
                    </a:p>
                  </a:txBody>
                  <a:tcPr/>
                </a:tc>
                <a:tc>
                  <a:txBody>
                    <a:bodyPr/>
                    <a:lstStyle/>
                    <a:p>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2833994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412596-3758-4C69-9939-D8C04F40C4D6}"/>
              </a:ext>
            </a:extLst>
          </p:cNvPr>
          <p:cNvSpPr>
            <a:spLocks noGrp="1"/>
          </p:cNvSpPr>
          <p:nvPr>
            <p:ph idx="1"/>
          </p:nvPr>
        </p:nvSpPr>
        <p:spPr>
          <a:xfrm>
            <a:off x="628650" y="2068955"/>
            <a:ext cx="7886700" cy="3988945"/>
          </a:xfrm>
        </p:spPr>
        <p:txBody>
          <a:bodyPr>
            <a:normAutofit fontScale="92500" lnSpcReduction="10000"/>
          </a:bodyPr>
          <a:lstStyle/>
          <a:p>
            <a:r>
              <a:rPr lang="en-US" b="1" i="1" dirty="0"/>
              <a:t>Strategy: </a:t>
            </a:r>
            <a:r>
              <a:rPr lang="en-US" i="1" dirty="0"/>
              <a:t>how change happens, our right to make change and the tools we can use to plan</a:t>
            </a:r>
          </a:p>
          <a:p>
            <a:r>
              <a:rPr lang="en-US" b="1" i="1" dirty="0"/>
              <a:t>Influence: </a:t>
            </a:r>
            <a:r>
              <a:rPr lang="en-US" i="1" dirty="0"/>
              <a:t>getting under the skin of decision-makers, ways to engage with power, mobilizing communities &amp; building alliances</a:t>
            </a:r>
          </a:p>
          <a:p>
            <a:r>
              <a:rPr lang="en-US" b="1" i="1" dirty="0"/>
              <a:t>Spreading the word: </a:t>
            </a:r>
            <a:r>
              <a:rPr lang="en-US" i="1" dirty="0"/>
              <a:t>the power of stories, understanding who our audiences are, and using personal experience</a:t>
            </a:r>
          </a:p>
          <a:p>
            <a:r>
              <a:rPr lang="en-US" b="1" i="1" dirty="0"/>
              <a:t>Keeping up momentum: </a:t>
            </a:r>
            <a:r>
              <a:rPr lang="en-US" i="1" dirty="0"/>
              <a:t>setting goals, keeping our own energy up and developing our own voices</a:t>
            </a:r>
          </a:p>
          <a:p>
            <a:endParaRPr lang="en-GB" dirty="0"/>
          </a:p>
        </p:txBody>
      </p:sp>
      <p:sp>
        <p:nvSpPr>
          <p:cNvPr id="4" name="Title 1">
            <a:extLst>
              <a:ext uri="{FF2B5EF4-FFF2-40B4-BE49-F238E27FC236}">
                <a16:creationId xmlns:a16="http://schemas.microsoft.com/office/drawing/2014/main" id="{74461597-7375-4FFE-8E3D-D4C1755EB99E}"/>
              </a:ext>
            </a:extLst>
          </p:cNvPr>
          <p:cNvSpPr>
            <a:spLocks noGrp="1"/>
          </p:cNvSpPr>
          <p:nvPr>
            <p:ph type="title"/>
          </p:nvPr>
        </p:nvSpPr>
        <p:spPr>
          <a:xfrm>
            <a:off x="628650" y="985838"/>
            <a:ext cx="7886700" cy="1082675"/>
          </a:xfrm>
        </p:spPr>
        <p:txBody>
          <a:bodyPr/>
          <a:lstStyle/>
          <a:p>
            <a:r>
              <a:rPr lang="en-US" dirty="0">
                <a:latin typeface="Arial"/>
                <a:cs typeface="Arial"/>
              </a:rPr>
              <a:t>What we learnt</a:t>
            </a:r>
            <a:endParaRPr lang="en-US" dirty="0"/>
          </a:p>
        </p:txBody>
      </p:sp>
    </p:spTree>
    <p:extLst>
      <p:ext uri="{BB962C8B-B14F-4D97-AF65-F5344CB8AC3E}">
        <p14:creationId xmlns:p14="http://schemas.microsoft.com/office/powerpoint/2010/main" val="206865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43719-9129-440F-9D19-79702FFF28FE}"/>
              </a:ext>
            </a:extLst>
          </p:cNvPr>
          <p:cNvSpPr>
            <a:spLocks noGrp="1"/>
          </p:cNvSpPr>
          <p:nvPr>
            <p:ph type="title"/>
          </p:nvPr>
        </p:nvSpPr>
        <p:spPr/>
        <p:txBody>
          <a:bodyPr/>
          <a:lstStyle/>
          <a:p>
            <a:r>
              <a:rPr lang="en-GB" dirty="0">
                <a:latin typeface="Arial"/>
                <a:cs typeface="Arial"/>
              </a:rPr>
              <a:t>Meeting 1: strategy</a:t>
            </a:r>
            <a:endParaRPr lang="en-GB" dirty="0"/>
          </a:p>
        </p:txBody>
      </p:sp>
      <p:sp>
        <p:nvSpPr>
          <p:cNvPr id="3" name="Content Placeholder 2">
            <a:extLst>
              <a:ext uri="{FF2B5EF4-FFF2-40B4-BE49-F238E27FC236}">
                <a16:creationId xmlns:a16="http://schemas.microsoft.com/office/drawing/2014/main" id="{CC163FD2-9167-47B5-AD46-028A43BF10AC}"/>
              </a:ext>
            </a:extLst>
          </p:cNvPr>
          <p:cNvSpPr>
            <a:spLocks noGrp="1"/>
          </p:cNvSpPr>
          <p:nvPr>
            <p:ph idx="1"/>
          </p:nvPr>
        </p:nvSpPr>
        <p:spPr/>
        <p:txBody>
          <a:bodyPr vert="horz" lIns="91440" tIns="45720" rIns="91440" bIns="45720" rtlCol="0" anchor="t">
            <a:noAutofit/>
          </a:bodyPr>
          <a:lstStyle/>
          <a:p>
            <a:pPr marL="227965" indent="-227965" fontAlgn="base">
              <a:lnSpc>
                <a:spcPct val="100000"/>
              </a:lnSpc>
            </a:pPr>
            <a:r>
              <a:rPr lang="en-GB" sz="2000" dirty="0">
                <a:latin typeface="Arial"/>
                <a:cs typeface="Arial"/>
              </a:rPr>
              <a:t>How change happens: including the Social Change Grid</a:t>
            </a:r>
            <a:endParaRPr lang="en-US" sz="2000">
              <a:latin typeface="Arial"/>
              <a:cs typeface="Arial"/>
            </a:endParaRPr>
          </a:p>
          <a:p>
            <a:pPr marL="227965" indent="-227965" fontAlgn="base">
              <a:lnSpc>
                <a:spcPct val="100000"/>
              </a:lnSpc>
            </a:pPr>
            <a:r>
              <a:rPr lang="en-GB" sz="2000" dirty="0">
                <a:latin typeface="Arial"/>
                <a:cs typeface="Arial"/>
              </a:rPr>
              <a:t>Campaigning &amp; compliance: being confident in your right and legitimacy to campaign for change</a:t>
            </a:r>
          </a:p>
          <a:p>
            <a:pPr marL="227965" indent="-227965" fontAlgn="base">
              <a:lnSpc>
                <a:spcPct val="100000"/>
              </a:lnSpc>
            </a:pPr>
            <a:r>
              <a:rPr lang="en-GB" sz="2000" dirty="0">
                <a:latin typeface="Arial"/>
                <a:cs typeface="Arial"/>
              </a:rPr>
              <a:t>Tools to plan your strategy: identifying problems, solutions, and opportunities, setting objectives, planning for flexibility</a:t>
            </a:r>
          </a:p>
          <a:p>
            <a:pPr marL="0" indent="0">
              <a:lnSpc>
                <a:spcPct val="100000"/>
              </a:lnSpc>
              <a:buNone/>
            </a:pPr>
            <a:r>
              <a:rPr lang="en-GB" sz="2000" dirty="0">
                <a:solidFill>
                  <a:srgbClr val="73BF3F"/>
                </a:solidFill>
                <a:latin typeface="Arial"/>
                <a:cs typeface="Arial"/>
              </a:rPr>
              <a:t>27 &amp; 28 February 2019, London</a:t>
            </a:r>
          </a:p>
          <a:p>
            <a:pPr marL="0" indent="0">
              <a:lnSpc>
                <a:spcPct val="100000"/>
              </a:lnSpc>
              <a:buNone/>
            </a:pPr>
            <a:r>
              <a:rPr lang="en-GB" sz="2000" dirty="0">
                <a:solidFill>
                  <a:srgbClr val="73BF3F"/>
                </a:solidFill>
                <a:latin typeface="Arial"/>
                <a:cs typeface="Arial"/>
              </a:rPr>
              <a:t>Trainers: Sue </a:t>
            </a:r>
            <a:r>
              <a:rPr lang="en-GB" sz="2000" dirty="0" err="1">
                <a:solidFill>
                  <a:srgbClr val="73BF3F"/>
                </a:solidFill>
                <a:latin typeface="Arial"/>
                <a:cs typeface="Arial"/>
              </a:rPr>
              <a:t>Tibballs</a:t>
            </a:r>
            <a:r>
              <a:rPr lang="en-GB" sz="2000" dirty="0">
                <a:solidFill>
                  <a:srgbClr val="73BF3F"/>
                </a:solidFill>
                <a:latin typeface="Arial"/>
                <a:cs typeface="Arial"/>
              </a:rPr>
              <a:t> (SMK Chief Executive) and Chloe Hardy (SMK Director of Policy &amp; Communication)</a:t>
            </a:r>
          </a:p>
          <a:p>
            <a:pPr marL="0" indent="0">
              <a:lnSpc>
                <a:spcPct val="100000"/>
              </a:lnSpc>
              <a:buNone/>
            </a:pPr>
            <a:r>
              <a:rPr lang="en-GB" sz="2000" dirty="0">
                <a:solidFill>
                  <a:srgbClr val="73BF3F"/>
                </a:solidFill>
                <a:latin typeface="Arial"/>
                <a:cs typeface="Arial"/>
              </a:rPr>
              <a:t>Guest speakers: Cllr Catherine Rose (Campaign to Save Dulwich Hamlet FC) &amp; Lucie Russell (Joseph Rowntree Foundation)</a:t>
            </a:r>
            <a:endParaRPr lang="en-GB" sz="2000" dirty="0">
              <a:latin typeface="Arial"/>
              <a:cs typeface="Arial"/>
            </a:endParaRPr>
          </a:p>
        </p:txBody>
      </p:sp>
    </p:spTree>
    <p:extLst>
      <p:ext uri="{BB962C8B-B14F-4D97-AF65-F5344CB8AC3E}">
        <p14:creationId xmlns:p14="http://schemas.microsoft.com/office/powerpoint/2010/main" val="28603756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andN_clusterreports_ppt_template_MASTER" id="{E1AA8EAF-2F8D-4FC8-AC9C-D6AD2E7324BA}" vid="{5CA2D35B-D32D-40C3-A9E3-17B944E027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DBBAE16BFA1544B37513B83D56FC75" ma:contentTypeVersion="12" ma:contentTypeDescription="Create a new document." ma:contentTypeScope="" ma:versionID="7d198e287bc35be39ddd0e5123973f42">
  <xsd:schema xmlns:xsd="http://www.w3.org/2001/XMLSchema" xmlns:xs="http://www.w3.org/2001/XMLSchema" xmlns:p="http://schemas.microsoft.com/office/2006/metadata/properties" xmlns:ns2="e7f5d653-d5ea-4813-a388-e5588a306a74" xmlns:ns3="b6707465-35fe-4e5c-9315-f82ef93a884c" targetNamespace="http://schemas.microsoft.com/office/2006/metadata/properties" ma:root="true" ma:fieldsID="051c407622e0628c3d3bd4adc2e817d9" ns2:_="" ns3:_="">
    <xsd:import namespace="e7f5d653-d5ea-4813-a388-e5588a306a74"/>
    <xsd:import namespace="b6707465-35fe-4e5c-9315-f82ef93a884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f5d653-d5ea-4813-a388-e5588a306a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6707465-35fe-4e5c-9315-f82ef93a884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C43D296-AD6F-402A-8BFE-8A75563F1B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f5d653-d5ea-4813-a388-e5588a306a74"/>
    <ds:schemaRef ds:uri="b6707465-35fe-4e5c-9315-f82ef93a88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BCD1F4-54D3-4C4A-BF55-17075711AF05}">
  <ds:schemaRefs>
    <ds:schemaRef ds:uri="http://purl.org/dc/elements/1.1/"/>
    <ds:schemaRef ds:uri="http://schemas.microsoft.com/office/infopath/2007/PartnerControls"/>
    <ds:schemaRef ds:uri="http://purl.org/dc/dcmitype/"/>
    <ds:schemaRef ds:uri="http://schemas.microsoft.com/office/2006/documentManagement/types"/>
    <ds:schemaRef ds:uri="http://schemas.microsoft.com/office/2006/metadata/properties"/>
    <ds:schemaRef ds:uri="b6707465-35fe-4e5c-9315-f82ef93a884c"/>
    <ds:schemaRef ds:uri="http://www.w3.org/XML/1998/namespace"/>
    <ds:schemaRef ds:uri="http://schemas.openxmlformats.org/package/2006/metadata/core-properties"/>
    <ds:schemaRef ds:uri="e7f5d653-d5ea-4813-a388-e5588a306a74"/>
    <ds:schemaRef ds:uri="http://purl.org/dc/terms/"/>
  </ds:schemaRefs>
</ds:datastoreItem>
</file>

<file path=customXml/itemProps3.xml><?xml version="1.0" encoding="utf-8"?>
<ds:datastoreItem xmlns:ds="http://schemas.openxmlformats.org/officeDocument/2006/customXml" ds:itemID="{2F152F6E-EF96-4B67-B3FE-562F40BBA1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302</TotalTime>
  <Words>2359</Words>
  <Application>Microsoft Office PowerPoint</Application>
  <PresentationFormat>On-screen Show (4:3)</PresentationFormat>
  <Paragraphs>261</Paragraphs>
  <Slides>29</Slides>
  <Notes>22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Calibri</vt:lpstr>
      <vt:lpstr>Office Theme</vt:lpstr>
      <vt:lpstr>Social Change &amp; Campaigning </vt:lpstr>
      <vt:lpstr>Contents </vt:lpstr>
      <vt:lpstr>About Big Local learning clusters </vt:lpstr>
      <vt:lpstr>About the Social Change &amp; Campaigning Learning Cluster</vt:lpstr>
      <vt:lpstr>Developing the cluster</vt:lpstr>
      <vt:lpstr>Aims of the cluster</vt:lpstr>
      <vt:lpstr>Cluster participants </vt:lpstr>
      <vt:lpstr>What we learnt</vt:lpstr>
      <vt:lpstr>Meeting 1: strategy</vt:lpstr>
      <vt:lpstr>Meeting 2: influence</vt:lpstr>
      <vt:lpstr>Meeting 3: spreading the word</vt:lpstr>
      <vt:lpstr>Meeting 4: keeping up momentum</vt:lpstr>
      <vt:lpstr>Lesson 1: People have the right &amp; ability to determine their future</vt:lpstr>
      <vt:lpstr>Lesson 2: Keep your tools sharp</vt:lpstr>
      <vt:lpstr>Lesson 3: Relationships are paramount</vt:lpstr>
      <vt:lpstr>Lesson 4: Pick your battles based on your long-term vision</vt:lpstr>
      <vt:lpstr>New skills &amp; knowledge</vt:lpstr>
      <vt:lpstr>New skills &amp; knowledge</vt:lpstr>
      <vt:lpstr>New skills &amp; knowledge</vt:lpstr>
      <vt:lpstr>Next steps for participants</vt:lpstr>
      <vt:lpstr>Further discussion</vt:lpstr>
      <vt:lpstr>Social Change &amp; Campaigning: extra resources </vt:lpstr>
      <vt:lpstr>Extra resources: the Social Change Grid</vt:lpstr>
      <vt:lpstr>Extra resources: the Social Change Grid</vt:lpstr>
      <vt:lpstr>Extra resources: the Social Change Grid</vt:lpstr>
      <vt:lpstr>Extra resources: the 12 Habits of Successful Change-Makers</vt:lpstr>
      <vt:lpstr>Extra resources: Problem Tree</vt:lpstr>
      <vt:lpstr>PowerPoint Presentation</vt:lpstr>
      <vt:lpstr>Social Change &amp; Campaigning: podcasts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learning cluster title</dc:title>
  <dc:creator>Chloe Hardy</dc:creator>
  <cp:lastModifiedBy>Alice Calder</cp:lastModifiedBy>
  <cp:revision>102</cp:revision>
  <dcterms:created xsi:type="dcterms:W3CDTF">2020-01-28T09:31:49Z</dcterms:created>
  <dcterms:modified xsi:type="dcterms:W3CDTF">2020-03-20T10:33:22Z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0x010100D3DBBAE16BFA1544B37513B83D56FC75</vt:lpwstr>
  </property>
</Properties>
</file>