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9"/>
  </p:notesMasterIdLst>
  <p:sldIdLst>
    <p:sldId id="256" r:id="rId5"/>
    <p:sldId id="280" r:id="rId6"/>
    <p:sldId id="258" r:id="rId7"/>
    <p:sldId id="282" r:id="rId8"/>
    <p:sldId id="292" r:id="rId9"/>
    <p:sldId id="295" r:id="rId10"/>
    <p:sldId id="260" r:id="rId11"/>
    <p:sldId id="289" r:id="rId12"/>
    <p:sldId id="288" r:id="rId13"/>
    <p:sldId id="279" r:id="rId14"/>
    <p:sldId id="262" r:id="rId15"/>
    <p:sldId id="285" r:id="rId16"/>
    <p:sldId id="284" r:id="rId17"/>
    <p:sldId id="296" r:id="rId18"/>
    <p:sldId id="281" r:id="rId19"/>
    <p:sldId id="297" r:id="rId20"/>
    <p:sldId id="298" r:id="rId21"/>
    <p:sldId id="269" r:id="rId22"/>
    <p:sldId id="286" r:id="rId23"/>
    <p:sldId id="299" r:id="rId24"/>
    <p:sldId id="300" r:id="rId25"/>
    <p:sldId id="276" r:id="rId26"/>
    <p:sldId id="274" r:id="rId27"/>
    <p:sldId id="275"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Immy Faux" initials="IF" lastIdx="3" clrIdx="0"/>
  <p:cmAuthor id="2" name="Jessie Powell" initials="JP" lastIdx="3"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AC14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AD452C5-83BE-1B29-C50E-1BCFC7BBEAEA}" v="108" dt="2019-11-22T09:23:51.93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3333" autoAdjust="0"/>
  </p:normalViewPr>
  <p:slideViewPr>
    <p:cSldViewPr snapToGrid="0">
      <p:cViewPr varScale="1">
        <p:scale>
          <a:sx n="42" d="100"/>
          <a:sy n="42" d="100"/>
        </p:scale>
        <p:origin x="1980" y="44"/>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commentAuthors" Target="commentAuthors.xml"/><Relationship Id="rId35"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C80B69-F595-4000-81A0-44CEB0ABC3A5}" type="datetimeFigureOut">
              <a:rPr lang="en-US" smtClean="0"/>
              <a:t>3/19/2020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E1668DE-A2AD-43EB-9A9B-F289D1DFAF9A}" type="slidenum">
              <a:rPr lang="en-US" smtClean="0"/>
              <a:t>‹#›</a:t>
            </a:fld>
            <a:endParaRPr lang="en-US"/>
          </a:p>
        </p:txBody>
      </p:sp>
    </p:spTree>
    <p:extLst>
      <p:ext uri="{BB962C8B-B14F-4D97-AF65-F5344CB8AC3E}">
        <p14:creationId xmlns:p14="http://schemas.microsoft.com/office/powerpoint/2010/main" val="38307443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E1668DE-A2AD-43EB-9A9B-F289D1DFAF9A}" type="slidenum">
              <a:rPr lang="en-US" smtClean="0"/>
              <a:t>1</a:t>
            </a:fld>
            <a:endParaRPr lang="en-US"/>
          </a:p>
        </p:txBody>
      </p:sp>
    </p:spTree>
    <p:extLst>
      <p:ext uri="{BB962C8B-B14F-4D97-AF65-F5344CB8AC3E}">
        <p14:creationId xmlns:p14="http://schemas.microsoft.com/office/powerpoint/2010/main" val="10178629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George Evans presentation: https://localtrust.org.uk/wp-content/uploads/2020/03/Eldonians-presentation-.pdf </a:t>
            </a:r>
          </a:p>
          <a:p>
            <a:endParaRPr lang="en-US" dirty="0"/>
          </a:p>
          <a:p>
            <a:r>
              <a:rPr lang="en-GB" dirty="0"/>
              <a:t>Project Lifecycle checklist: https://localtrust.org.uk/wp-content/uploads/2020/03/Making-Projects-Happen-Project-Lifecycle.docx </a:t>
            </a:r>
          </a:p>
        </p:txBody>
      </p:sp>
      <p:sp>
        <p:nvSpPr>
          <p:cNvPr id="4" name="Slide Number Placeholder 3"/>
          <p:cNvSpPr>
            <a:spLocks noGrp="1"/>
          </p:cNvSpPr>
          <p:nvPr>
            <p:ph type="sldNum" sz="quarter" idx="5"/>
          </p:nvPr>
        </p:nvSpPr>
        <p:spPr/>
        <p:txBody>
          <a:bodyPr/>
          <a:lstStyle/>
          <a:p>
            <a:fld id="{5E1668DE-A2AD-43EB-9A9B-F289D1DFAF9A}" type="slidenum">
              <a:rPr lang="en-US" smtClean="0"/>
              <a:t>11</a:t>
            </a:fld>
            <a:endParaRPr lang="en-US"/>
          </a:p>
        </p:txBody>
      </p:sp>
    </p:spTree>
    <p:extLst>
      <p:ext uri="{BB962C8B-B14F-4D97-AF65-F5344CB8AC3E}">
        <p14:creationId xmlns:p14="http://schemas.microsoft.com/office/powerpoint/2010/main" val="16351563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Kevin James presentation on legal structures: https://localtrust.org.uk/wp-content/uploads/2020/03/Legal-Structures-1.pdf </a:t>
            </a:r>
            <a:endParaRPr lang="en-GB" dirty="0"/>
          </a:p>
        </p:txBody>
      </p:sp>
      <p:sp>
        <p:nvSpPr>
          <p:cNvPr id="4" name="Slide Number Placeholder 3"/>
          <p:cNvSpPr>
            <a:spLocks noGrp="1"/>
          </p:cNvSpPr>
          <p:nvPr>
            <p:ph type="sldNum" sz="quarter" idx="5"/>
          </p:nvPr>
        </p:nvSpPr>
        <p:spPr/>
        <p:txBody>
          <a:bodyPr/>
          <a:lstStyle/>
          <a:p>
            <a:fld id="{5E1668DE-A2AD-43EB-9A9B-F289D1DFAF9A}" type="slidenum">
              <a:rPr lang="en-US" smtClean="0"/>
              <a:t>12</a:t>
            </a:fld>
            <a:endParaRPr lang="en-US"/>
          </a:p>
        </p:txBody>
      </p:sp>
    </p:spTree>
    <p:extLst>
      <p:ext uri="{BB962C8B-B14F-4D97-AF65-F5344CB8AC3E}">
        <p14:creationId xmlns:p14="http://schemas.microsoft.com/office/powerpoint/2010/main" val="37270655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St </a:t>
            </a:r>
            <a:r>
              <a:rPr lang="en-US" dirty="0" err="1"/>
              <a:t>Margarets</a:t>
            </a:r>
            <a:r>
              <a:rPr lang="en-US" dirty="0"/>
              <a:t> business plan: https://localtrust.org.uk/wp-content/uploads/2020/03/St-Margarets-Business-Plan.pdf  </a:t>
            </a:r>
          </a:p>
          <a:p>
            <a:r>
              <a:rPr lang="en-GB" dirty="0"/>
              <a:t> </a:t>
            </a:r>
          </a:p>
          <a:p>
            <a:r>
              <a:rPr lang="en-GB" dirty="0"/>
              <a:t>Cautionary tales notes: https://localtrust.org.uk/wp-content/uploads/2020/03/Cautionary-tales-.docx</a:t>
            </a:r>
          </a:p>
          <a:p>
            <a:endParaRPr lang="en-GB" dirty="0"/>
          </a:p>
          <a:p>
            <a:r>
              <a:rPr lang="en-GB" dirty="0"/>
              <a:t>Looking after the money notes: https://localtrust.org.uk/wp-content/uploads/2020/03/Looking-After-the-Money-1.pdf </a:t>
            </a:r>
          </a:p>
        </p:txBody>
      </p:sp>
      <p:sp>
        <p:nvSpPr>
          <p:cNvPr id="4" name="Slide Number Placeholder 3"/>
          <p:cNvSpPr>
            <a:spLocks noGrp="1"/>
          </p:cNvSpPr>
          <p:nvPr>
            <p:ph type="sldNum" sz="quarter" idx="5"/>
          </p:nvPr>
        </p:nvSpPr>
        <p:spPr/>
        <p:txBody>
          <a:bodyPr/>
          <a:lstStyle/>
          <a:p>
            <a:fld id="{5E1668DE-A2AD-43EB-9A9B-F289D1DFAF9A}" type="slidenum">
              <a:rPr lang="en-US" smtClean="0"/>
              <a:t>13</a:t>
            </a:fld>
            <a:endParaRPr lang="en-US"/>
          </a:p>
        </p:txBody>
      </p:sp>
    </p:spTree>
    <p:extLst>
      <p:ext uri="{BB962C8B-B14F-4D97-AF65-F5344CB8AC3E}">
        <p14:creationId xmlns:p14="http://schemas.microsoft.com/office/powerpoint/2010/main" val="25961221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George Evans presentation: https://localtrust.org.uk/wp-content/uploads/2020/03/Eldonians-presentation-.pdf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Project Lifecycle checklist: https://localtrust.org.uk/wp-content/uploads/2020/03/Making-Projects-Happen-Project-Lifecycle.docx </a:t>
            </a:r>
          </a:p>
          <a:p>
            <a:endParaRPr lang="en-GB" dirty="0"/>
          </a:p>
        </p:txBody>
      </p:sp>
      <p:sp>
        <p:nvSpPr>
          <p:cNvPr id="4" name="Slide Number Placeholder 3"/>
          <p:cNvSpPr>
            <a:spLocks noGrp="1"/>
          </p:cNvSpPr>
          <p:nvPr>
            <p:ph type="sldNum" sz="quarter" idx="5"/>
          </p:nvPr>
        </p:nvSpPr>
        <p:spPr/>
        <p:txBody>
          <a:bodyPr/>
          <a:lstStyle/>
          <a:p>
            <a:fld id="{5E1668DE-A2AD-43EB-9A9B-F289D1DFAF9A}" type="slidenum">
              <a:rPr lang="en-US" smtClean="0"/>
              <a:t>14</a:t>
            </a:fld>
            <a:endParaRPr lang="en-US"/>
          </a:p>
        </p:txBody>
      </p:sp>
    </p:spTree>
    <p:extLst>
      <p:ext uri="{BB962C8B-B14F-4D97-AF65-F5344CB8AC3E}">
        <p14:creationId xmlns:p14="http://schemas.microsoft.com/office/powerpoint/2010/main" val="38071335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3000" y="1927925"/>
            <a:ext cx="6858000" cy="2007652"/>
          </a:xfrm>
        </p:spPr>
        <p:txBody>
          <a:bodyPr anchor="b"/>
          <a:lstStyle>
            <a:lvl1pPr algn="ctr">
              <a:defRPr sz="6000"/>
            </a:lvl1pPr>
          </a:lstStyle>
          <a:p>
            <a:r>
              <a:rPr lang="en-US"/>
              <a:t>Insert learning cluster title</a:t>
            </a:r>
          </a:p>
        </p:txBody>
      </p:sp>
      <p:sp>
        <p:nvSpPr>
          <p:cNvPr id="3" name="Subtitle 2"/>
          <p:cNvSpPr>
            <a:spLocks noGrp="1"/>
          </p:cNvSpPr>
          <p:nvPr>
            <p:ph type="subTitle" idx="1" hasCustomPrompt="1"/>
          </p:nvPr>
        </p:nvSpPr>
        <p:spPr>
          <a:xfrm>
            <a:off x="1143000" y="4016044"/>
            <a:ext cx="6858000" cy="1241755"/>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Insert subtitle and date</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4568FB-021C-418C-9D0C-706426DF661E}" type="slidenum">
              <a:rPr lang="en-US" smtClean="0"/>
              <a:t>‹#›</a:t>
            </a:fld>
            <a:endParaRPr lang="en-US"/>
          </a:p>
        </p:txBody>
      </p:sp>
      <p:pic>
        <p:nvPicPr>
          <p:cNvPr id="8" name="Picture 7"/>
          <p:cNvPicPr>
            <a:picLocks noChangeAspect="1"/>
          </p:cNvPicPr>
          <p:nvPr userDrawn="1"/>
        </p:nvPicPr>
        <p:blipFill rotWithShape="1">
          <a:blip r:embed="rId2">
            <a:extLst>
              <a:ext uri="{28A0092B-C50C-407E-A947-70E740481C1C}">
                <a14:useLocalDpi xmlns:a14="http://schemas.microsoft.com/office/drawing/2010/main" val="0"/>
              </a:ext>
            </a:extLst>
          </a:blip>
          <a:srcRect t="15227" r="48485" b="18996"/>
          <a:stretch/>
        </p:blipFill>
        <p:spPr>
          <a:xfrm>
            <a:off x="-145880" y="23811"/>
            <a:ext cx="2593807" cy="1904114"/>
          </a:xfrm>
          <a:prstGeom prst="rect">
            <a:avLst/>
          </a:prstGeom>
        </p:spPr>
      </p:pic>
      <p:pic>
        <p:nvPicPr>
          <p:cNvPr id="2052" name="Picture 4">
            <a:extLst>
              <a:ext uri="{FF2B5EF4-FFF2-40B4-BE49-F238E27FC236}">
                <a16:creationId xmlns:a16="http://schemas.microsoft.com/office/drawing/2014/main" id="{CFBCA79D-E739-4333-BAD0-22C70ADD3988}"/>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28650" y="5903795"/>
            <a:ext cx="1635369" cy="8176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880762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30"/>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2F2A316-EE40-4B33-A114-7A1EA7AC7C2B}" type="datetimeFigureOut">
              <a:rPr lang="en-US" smtClean="0"/>
              <a:t>3/19/2020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4568FB-021C-418C-9D0C-706426DF661E}" type="slidenum">
              <a:rPr lang="en-US" smtClean="0"/>
              <a:t>‹#›</a:t>
            </a:fld>
            <a:endParaRPr lang="en-US"/>
          </a:p>
        </p:txBody>
      </p:sp>
    </p:spTree>
    <p:extLst>
      <p:ext uri="{BB962C8B-B14F-4D97-AF65-F5344CB8AC3E}">
        <p14:creationId xmlns:p14="http://schemas.microsoft.com/office/powerpoint/2010/main" val="18210884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391" y="987430"/>
            <a:ext cx="4629150" cy="4873625"/>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2F2A316-EE40-4B33-A114-7A1EA7AC7C2B}" type="datetimeFigureOut">
              <a:rPr lang="en-US" smtClean="0"/>
              <a:t>3/19/2020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4568FB-021C-418C-9D0C-706426DF661E}" type="slidenum">
              <a:rPr lang="en-US" smtClean="0"/>
              <a:t>‹#›</a:t>
            </a:fld>
            <a:endParaRPr lang="en-US"/>
          </a:p>
        </p:txBody>
      </p:sp>
    </p:spTree>
    <p:extLst>
      <p:ext uri="{BB962C8B-B14F-4D97-AF65-F5344CB8AC3E}">
        <p14:creationId xmlns:p14="http://schemas.microsoft.com/office/powerpoint/2010/main" val="39159662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2F2A316-EE40-4B33-A114-7A1EA7AC7C2B}" type="datetimeFigureOut">
              <a:rPr lang="en-US" smtClean="0"/>
              <a:t>3/19/2020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4568FB-021C-418C-9D0C-706426DF661E}" type="slidenum">
              <a:rPr lang="en-US" smtClean="0"/>
              <a:t>‹#›</a:t>
            </a:fld>
            <a:endParaRPr lang="en-US"/>
          </a:p>
        </p:txBody>
      </p:sp>
    </p:spTree>
    <p:extLst>
      <p:ext uri="{BB962C8B-B14F-4D97-AF65-F5344CB8AC3E}">
        <p14:creationId xmlns:p14="http://schemas.microsoft.com/office/powerpoint/2010/main" val="40379990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2"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2F2A316-EE40-4B33-A114-7A1EA7AC7C2B}" type="datetimeFigureOut">
              <a:rPr lang="en-US" smtClean="0"/>
              <a:t>3/19/2020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4568FB-021C-418C-9D0C-706426DF661E}" type="slidenum">
              <a:rPr lang="en-US" smtClean="0"/>
              <a:t>‹#›</a:t>
            </a:fld>
            <a:endParaRPr lang="en-US"/>
          </a:p>
        </p:txBody>
      </p:sp>
    </p:spTree>
    <p:extLst>
      <p:ext uri="{BB962C8B-B14F-4D97-AF65-F5344CB8AC3E}">
        <p14:creationId xmlns:p14="http://schemas.microsoft.com/office/powerpoint/2010/main" val="2920808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2F2A316-EE40-4B33-A114-7A1EA7AC7C2B}" type="datetimeFigureOut">
              <a:rPr lang="en-US" smtClean="0"/>
              <a:t>3/19/2020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4568FB-021C-418C-9D0C-706426DF661E}" type="slidenum">
              <a:rPr lang="en-US" smtClean="0"/>
              <a:t>‹#›</a:t>
            </a:fld>
            <a:endParaRPr lang="en-US"/>
          </a:p>
        </p:txBody>
      </p:sp>
    </p:spTree>
    <p:extLst>
      <p:ext uri="{BB962C8B-B14F-4D97-AF65-F5344CB8AC3E}">
        <p14:creationId xmlns:p14="http://schemas.microsoft.com/office/powerpoint/2010/main" val="7025794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a:t>Insert title</a:t>
            </a:r>
          </a:p>
        </p:txBody>
      </p:sp>
      <p:sp>
        <p:nvSpPr>
          <p:cNvPr id="4" name="Date Placeholder 3"/>
          <p:cNvSpPr>
            <a:spLocks noGrp="1"/>
          </p:cNvSpPr>
          <p:nvPr>
            <p:ph type="dt" sz="half" idx="10"/>
          </p:nvPr>
        </p:nvSpPr>
        <p:spPr/>
        <p:txBody>
          <a:bodyPr/>
          <a:lstStyle/>
          <a:p>
            <a:fld id="{B2F2A316-EE40-4B33-A114-7A1EA7AC7C2B}" type="datetimeFigureOut">
              <a:rPr lang="en-US" smtClean="0"/>
              <a:t>3/19/2020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4568FB-021C-418C-9D0C-706426DF661E}" type="slidenum">
              <a:rPr lang="en-US" smtClean="0"/>
              <a:t>‹#›</a:t>
            </a:fld>
            <a:endParaRPr lang="en-US"/>
          </a:p>
        </p:txBody>
      </p:sp>
      <p:sp>
        <p:nvSpPr>
          <p:cNvPr id="10" name="Text Placeholder 9">
            <a:extLst>
              <a:ext uri="{FF2B5EF4-FFF2-40B4-BE49-F238E27FC236}">
                <a16:creationId xmlns:a16="http://schemas.microsoft.com/office/drawing/2014/main" id="{52EB4CEB-3CE8-4BE0-BB40-6BADEDC4F0E5}"/>
              </a:ext>
            </a:extLst>
          </p:cNvPr>
          <p:cNvSpPr>
            <a:spLocks noGrp="1"/>
          </p:cNvSpPr>
          <p:nvPr>
            <p:ph type="body" sz="quarter" idx="13"/>
          </p:nvPr>
        </p:nvSpPr>
        <p:spPr>
          <a:xfrm>
            <a:off x="628650" y="1898642"/>
            <a:ext cx="78867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956666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3"/>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8"/>
            <a:ext cx="7886700" cy="1500187"/>
          </a:xfrm>
        </p:spPr>
        <p:txBody>
          <a:bodyPr/>
          <a:lstStyle>
            <a:lvl1pPr marL="0" indent="0">
              <a:buNone/>
              <a:defRPr sz="2400">
                <a:solidFill>
                  <a:schemeClr val="tx1">
                    <a:tint val="75000"/>
                  </a:schemeClr>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2F2A316-EE40-4B33-A114-7A1EA7AC7C2B}" type="datetimeFigureOut">
              <a:rPr lang="en-US" smtClean="0"/>
              <a:t>3/19/2020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4568FB-021C-418C-9D0C-706426DF661E}" type="slidenum">
              <a:rPr lang="en-US" smtClean="0"/>
              <a:t>‹#›</a:t>
            </a:fld>
            <a:endParaRPr lang="en-US"/>
          </a:p>
        </p:txBody>
      </p:sp>
    </p:spTree>
    <p:extLst>
      <p:ext uri="{BB962C8B-B14F-4D97-AF65-F5344CB8AC3E}">
        <p14:creationId xmlns:p14="http://schemas.microsoft.com/office/powerpoint/2010/main" val="961477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2F2A316-EE40-4B33-A114-7A1EA7AC7C2B}" type="datetimeFigureOut">
              <a:rPr lang="en-US" smtClean="0"/>
              <a:t>3/19/2020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4568FB-021C-418C-9D0C-706426DF661E}" type="slidenum">
              <a:rPr lang="en-US" smtClean="0"/>
              <a:t>‹#›</a:t>
            </a:fld>
            <a:endParaRPr lang="en-US"/>
          </a:p>
        </p:txBody>
      </p:sp>
    </p:spTree>
    <p:extLst>
      <p:ext uri="{BB962C8B-B14F-4D97-AF65-F5344CB8AC3E}">
        <p14:creationId xmlns:p14="http://schemas.microsoft.com/office/powerpoint/2010/main" val="3015857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9"/>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2" y="1681163"/>
            <a:ext cx="3887391"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2"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2F2A316-EE40-4B33-A114-7A1EA7AC7C2B}" type="datetimeFigureOut">
              <a:rPr lang="en-US" smtClean="0"/>
              <a:t>3/19/2020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04568FB-021C-418C-9D0C-706426DF661E}" type="slidenum">
              <a:rPr lang="en-US" smtClean="0"/>
              <a:t>‹#›</a:t>
            </a:fld>
            <a:endParaRPr lang="en-US"/>
          </a:p>
        </p:txBody>
      </p:sp>
    </p:spTree>
    <p:extLst>
      <p:ext uri="{BB962C8B-B14F-4D97-AF65-F5344CB8AC3E}">
        <p14:creationId xmlns:p14="http://schemas.microsoft.com/office/powerpoint/2010/main" val="25676292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2F2A316-EE40-4B33-A114-7A1EA7AC7C2B}" type="datetimeFigureOut">
              <a:rPr lang="en-US" smtClean="0"/>
              <a:t>3/19/2020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04568FB-021C-418C-9D0C-706426DF661E}" type="slidenum">
              <a:rPr lang="en-US" smtClean="0"/>
              <a:t>‹#›</a:t>
            </a:fld>
            <a:endParaRPr lang="en-US"/>
          </a:p>
        </p:txBody>
      </p:sp>
    </p:spTree>
    <p:extLst>
      <p:ext uri="{BB962C8B-B14F-4D97-AF65-F5344CB8AC3E}">
        <p14:creationId xmlns:p14="http://schemas.microsoft.com/office/powerpoint/2010/main" val="2799809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icture slide with tit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2F2A316-EE40-4B33-A114-7A1EA7AC7C2B}" type="datetimeFigureOut">
              <a:rPr lang="en-US" smtClean="0"/>
              <a:t>3/19/2020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04568FB-021C-418C-9D0C-706426DF661E}" type="slidenum">
              <a:rPr lang="en-US" smtClean="0"/>
              <a:t>‹#›</a:t>
            </a:fld>
            <a:endParaRPr lang="en-US"/>
          </a:p>
        </p:txBody>
      </p:sp>
      <p:sp>
        <p:nvSpPr>
          <p:cNvPr id="6" name="Picture Placeholder 2"/>
          <p:cNvSpPr>
            <a:spLocks noGrp="1"/>
          </p:cNvSpPr>
          <p:nvPr>
            <p:ph type="pic" idx="1"/>
          </p:nvPr>
        </p:nvSpPr>
        <p:spPr>
          <a:xfrm>
            <a:off x="-107094" y="1690687"/>
            <a:ext cx="9431567" cy="4060407"/>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a:t>Click icon to add picture</a:t>
            </a:r>
          </a:p>
        </p:txBody>
      </p:sp>
    </p:spTree>
    <p:extLst>
      <p:ext uri="{BB962C8B-B14F-4D97-AF65-F5344CB8AC3E}">
        <p14:creationId xmlns:p14="http://schemas.microsoft.com/office/powerpoint/2010/main" val="34615074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F2A316-EE40-4B33-A114-7A1EA7AC7C2B}" type="datetimeFigureOut">
              <a:rPr lang="en-US" smtClean="0"/>
              <a:t>3/19/2020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04568FB-021C-418C-9D0C-706426DF661E}" type="slidenum">
              <a:rPr lang="en-US" smtClean="0"/>
              <a:t>‹#›</a:t>
            </a:fld>
            <a:endParaRPr lang="en-US"/>
          </a:p>
        </p:txBody>
      </p:sp>
    </p:spTree>
    <p:extLst>
      <p:ext uri="{BB962C8B-B14F-4D97-AF65-F5344CB8AC3E}">
        <p14:creationId xmlns:p14="http://schemas.microsoft.com/office/powerpoint/2010/main" val="24190213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sl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F2A316-EE40-4B33-A114-7A1EA7AC7C2B}" type="datetimeFigureOut">
              <a:rPr lang="en-US" smtClean="0"/>
              <a:t>3/19/2020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04568FB-021C-418C-9D0C-706426DF661E}" type="slidenum">
              <a:rPr lang="en-US" smtClean="0"/>
              <a:t>‹#›</a:t>
            </a:fld>
            <a:endParaRPr lang="en-US"/>
          </a:p>
        </p:txBody>
      </p:sp>
      <p:sp>
        <p:nvSpPr>
          <p:cNvPr id="5" name="Picture Placeholder 2"/>
          <p:cNvSpPr>
            <a:spLocks noGrp="1"/>
          </p:cNvSpPr>
          <p:nvPr>
            <p:ph type="pic" idx="1"/>
          </p:nvPr>
        </p:nvSpPr>
        <p:spPr>
          <a:xfrm>
            <a:off x="-107094" y="906379"/>
            <a:ext cx="9431567" cy="4844716"/>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a:t>Click icon to add picture</a:t>
            </a:r>
          </a:p>
        </p:txBody>
      </p:sp>
    </p:spTree>
    <p:extLst>
      <p:ext uri="{BB962C8B-B14F-4D97-AF65-F5344CB8AC3E}">
        <p14:creationId xmlns:p14="http://schemas.microsoft.com/office/powerpoint/2010/main" val="13288683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608020"/>
            <a:ext cx="7886700" cy="108267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5"/>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F2A316-EE40-4B33-A114-7A1EA7AC7C2B}" type="datetimeFigureOut">
              <a:rPr lang="en-US" smtClean="0"/>
              <a:t>3/19/2020</a:t>
            </a:fld>
            <a:endParaRPr lang="en-US"/>
          </a:p>
        </p:txBody>
      </p:sp>
      <p:sp>
        <p:nvSpPr>
          <p:cNvPr id="5" name="Footer Placeholder 4"/>
          <p:cNvSpPr>
            <a:spLocks noGrp="1"/>
          </p:cNvSpPr>
          <p:nvPr>
            <p:ph type="ftr" sz="quarter" idx="3"/>
          </p:nvPr>
        </p:nvSpPr>
        <p:spPr>
          <a:xfrm>
            <a:off x="3028950" y="6356355"/>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5"/>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4568FB-021C-418C-9D0C-706426DF661E}" type="slidenum">
              <a:rPr lang="en-US" smtClean="0"/>
              <a:t>‹#›</a:t>
            </a:fld>
            <a:endParaRPr lang="en-US"/>
          </a:p>
        </p:txBody>
      </p:sp>
      <p:pic>
        <p:nvPicPr>
          <p:cNvPr id="10" name="Picture 9"/>
          <p:cNvPicPr>
            <a:picLocks noChangeAspect="1"/>
          </p:cNvPicPr>
          <p:nvPr/>
        </p:nvPicPr>
        <p:blipFill rotWithShape="1">
          <a:blip r:embed="rId16">
            <a:extLst>
              <a:ext uri="{28A0092B-C50C-407E-A947-70E740481C1C}">
                <a14:useLocalDpi xmlns:a14="http://schemas.microsoft.com/office/drawing/2010/main" val="0"/>
              </a:ext>
            </a:extLst>
          </a:blip>
          <a:srcRect t="15227" r="48485" b="64592"/>
          <a:stretch/>
        </p:blipFill>
        <p:spPr>
          <a:xfrm>
            <a:off x="-145880" y="23811"/>
            <a:ext cx="2593807" cy="584204"/>
          </a:xfrm>
          <a:prstGeom prst="rect">
            <a:avLst/>
          </a:prstGeom>
        </p:spPr>
      </p:pic>
      <p:pic>
        <p:nvPicPr>
          <p:cNvPr id="11" name="Picture 10"/>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7159838" y="5877098"/>
            <a:ext cx="1869862" cy="914400"/>
          </a:xfrm>
          <a:prstGeom prst="rect">
            <a:avLst/>
          </a:prstGeom>
        </p:spPr>
      </p:pic>
    </p:spTree>
    <p:extLst>
      <p:ext uri="{BB962C8B-B14F-4D97-AF65-F5344CB8AC3E}">
        <p14:creationId xmlns:p14="http://schemas.microsoft.com/office/powerpoint/2010/main" val="20258863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61" r:id="rId7"/>
    <p:sldLayoutId id="2147483655" r:id="rId8"/>
    <p:sldLayoutId id="2147483660" r:id="rId9"/>
    <p:sldLayoutId id="2147483656" r:id="rId10"/>
    <p:sldLayoutId id="2147483657" r:id="rId11"/>
    <p:sldLayoutId id="2147483658" r:id="rId12"/>
    <p:sldLayoutId id="2147483659" r:id="rId13"/>
    <p:sldLayoutId id="2147483662" r:id="rId14"/>
  </p:sldLayoutIdLst>
  <p:txStyles>
    <p:titleStyle>
      <a:lvl1pPr algn="l" defTabSz="914377" rtl="0" eaLnBrk="1" latinLnBrk="0" hangingPunct="1">
        <a:lnSpc>
          <a:spcPct val="90000"/>
        </a:lnSpc>
        <a:spcBef>
          <a:spcPct val="0"/>
        </a:spcBef>
        <a:buNone/>
        <a:defRPr sz="4400" kern="1200">
          <a:solidFill>
            <a:srgbClr val="7AC143"/>
          </a:solidFill>
          <a:latin typeface="Arial" panose="020B0604020202020204" pitchFamily="34" charset="0"/>
          <a:ea typeface="+mj-ea"/>
          <a:cs typeface="Arial" panose="020B0604020202020204" pitchFamily="34" charset="0"/>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latin typeface="Arial"/>
                <a:cs typeface="Arial"/>
              </a:rPr>
              <a:t>Making Projects Happen Cluster</a:t>
            </a:r>
            <a:endParaRPr lang="en-US"/>
          </a:p>
        </p:txBody>
      </p:sp>
      <p:sp>
        <p:nvSpPr>
          <p:cNvPr id="3" name="Subtitle 2"/>
          <p:cNvSpPr>
            <a:spLocks noGrp="1"/>
          </p:cNvSpPr>
          <p:nvPr>
            <p:ph type="subTitle" idx="1"/>
          </p:nvPr>
        </p:nvSpPr>
        <p:spPr/>
        <p:txBody>
          <a:bodyPr vert="horz" lIns="91440" tIns="45720" rIns="91440" bIns="45720" rtlCol="0" anchor="t">
            <a:normAutofit/>
          </a:bodyPr>
          <a:lstStyle/>
          <a:p>
            <a:r>
              <a:rPr lang="en-US">
                <a:latin typeface="Arial"/>
                <a:cs typeface="Arial"/>
              </a:rPr>
              <a:t>February – October 2019</a:t>
            </a:r>
            <a:endParaRPr lang="en-US"/>
          </a:p>
        </p:txBody>
      </p:sp>
    </p:spTree>
    <p:extLst>
      <p:ext uri="{BB962C8B-B14F-4D97-AF65-F5344CB8AC3E}">
        <p14:creationId xmlns:p14="http://schemas.microsoft.com/office/powerpoint/2010/main" val="37153826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F116D4-07B2-4CA3-BB18-351795489C8F}"/>
              </a:ext>
            </a:extLst>
          </p:cNvPr>
          <p:cNvSpPr>
            <a:spLocks noGrp="1"/>
          </p:cNvSpPr>
          <p:nvPr>
            <p:ph type="title"/>
          </p:nvPr>
        </p:nvSpPr>
        <p:spPr>
          <a:xfrm>
            <a:off x="628650" y="4552699"/>
            <a:ext cx="7886700" cy="1082673"/>
          </a:xfrm>
        </p:spPr>
        <p:txBody>
          <a:bodyPr/>
          <a:lstStyle/>
          <a:p>
            <a:r>
              <a:rPr lang="en-GB" b="1"/>
              <a:t>Workshop Topics</a:t>
            </a:r>
            <a:endParaRPr lang="en-US" b="1"/>
          </a:p>
        </p:txBody>
      </p:sp>
    </p:spTree>
    <p:extLst>
      <p:ext uri="{BB962C8B-B14F-4D97-AF65-F5344CB8AC3E}">
        <p14:creationId xmlns:p14="http://schemas.microsoft.com/office/powerpoint/2010/main" val="15457673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4CB979-81B4-4877-BA3A-5DBD6ED9AEFD}"/>
              </a:ext>
            </a:extLst>
          </p:cNvPr>
          <p:cNvSpPr>
            <a:spLocks noGrp="1"/>
          </p:cNvSpPr>
          <p:nvPr>
            <p:ph type="title"/>
          </p:nvPr>
        </p:nvSpPr>
        <p:spPr>
          <a:xfrm>
            <a:off x="628650" y="608020"/>
            <a:ext cx="7886700" cy="695847"/>
          </a:xfrm>
        </p:spPr>
        <p:txBody>
          <a:bodyPr>
            <a:normAutofit/>
          </a:bodyPr>
          <a:lstStyle/>
          <a:p>
            <a:r>
              <a:rPr lang="en-GB" sz="2800">
                <a:latin typeface="Arial"/>
                <a:cs typeface="Arial"/>
              </a:rPr>
              <a:t>Meeting 1: Preparing your project </a:t>
            </a:r>
            <a:endParaRPr lang="en-US" sz="2800"/>
          </a:p>
        </p:txBody>
      </p:sp>
      <p:sp>
        <p:nvSpPr>
          <p:cNvPr id="3" name="Content Placeholder 2">
            <a:extLst>
              <a:ext uri="{FF2B5EF4-FFF2-40B4-BE49-F238E27FC236}">
                <a16:creationId xmlns:a16="http://schemas.microsoft.com/office/drawing/2014/main" id="{BFC2D01D-7CB7-4757-B213-FFB69C1663B3}"/>
              </a:ext>
            </a:extLst>
          </p:cNvPr>
          <p:cNvSpPr>
            <a:spLocks noGrp="1"/>
          </p:cNvSpPr>
          <p:nvPr>
            <p:ph idx="4294967295"/>
          </p:nvPr>
        </p:nvSpPr>
        <p:spPr>
          <a:xfrm>
            <a:off x="321733" y="1583871"/>
            <a:ext cx="8414053" cy="5142393"/>
          </a:xfrm>
        </p:spPr>
        <p:txBody>
          <a:bodyPr>
            <a:normAutofit fontScale="25000" lnSpcReduction="20000"/>
          </a:bodyPr>
          <a:lstStyle/>
          <a:p>
            <a:pPr marL="0" indent="0">
              <a:buNone/>
            </a:pPr>
            <a:r>
              <a:rPr lang="en-GB" sz="6400"/>
              <a:t>The first 2 day event at Blackburn Housing in Liverpool introduced the cluster to the Big Local project life cycle check-list which formed the framework for the 4 sessions.</a:t>
            </a:r>
          </a:p>
          <a:p>
            <a:pPr marL="0" indent="0">
              <a:buNone/>
            </a:pPr>
            <a:r>
              <a:rPr lang="en-GB" sz="6400"/>
              <a:t>It also included  an examination of all the tasks involved in the preparation stage  - and how this provides the foundations for any project development. </a:t>
            </a:r>
          </a:p>
          <a:p>
            <a:pPr marL="0" indent="0">
              <a:buNone/>
            </a:pPr>
            <a:endParaRPr lang="en-GB" sz="6400"/>
          </a:p>
          <a:p>
            <a:pPr marL="0" indent="0">
              <a:buNone/>
            </a:pPr>
            <a:r>
              <a:rPr lang="en-GB" sz="6400">
                <a:latin typeface="Arial"/>
                <a:cs typeface="Arial"/>
              </a:rPr>
              <a:t> </a:t>
            </a:r>
            <a:r>
              <a:rPr lang="en-GB" sz="6400" b="1" i="1">
                <a:latin typeface="Arial"/>
                <a:cs typeface="Arial"/>
              </a:rPr>
              <a:t>‘Fail to prepare then prepare to fail!</a:t>
            </a:r>
          </a:p>
          <a:p>
            <a:pPr marL="0" indent="0">
              <a:buNone/>
            </a:pPr>
            <a:r>
              <a:rPr lang="en-GB" sz="6400">
                <a:latin typeface="Arial"/>
                <a:cs typeface="Arial"/>
              </a:rPr>
              <a:t>The group learnt from participants about plans for:</a:t>
            </a:r>
          </a:p>
          <a:p>
            <a:pPr lvl="1"/>
            <a:r>
              <a:rPr lang="en-GB" sz="6400">
                <a:latin typeface="Arial"/>
                <a:cs typeface="Arial"/>
              </a:rPr>
              <a:t>Radstock – supporting a community kitchen as part of a Health and Well- being centre</a:t>
            </a:r>
          </a:p>
          <a:p>
            <a:pPr lvl="1"/>
            <a:r>
              <a:rPr lang="en-GB" sz="6400">
                <a:latin typeface="Arial"/>
                <a:cs typeface="Arial"/>
              </a:rPr>
              <a:t>St Peters and The Moors BL - The Saracens Sports and Community Hub ,  </a:t>
            </a:r>
          </a:p>
          <a:p>
            <a:pPr lvl="1"/>
            <a:r>
              <a:rPr lang="en-GB" sz="6400">
                <a:latin typeface="Arial"/>
                <a:cs typeface="Arial"/>
              </a:rPr>
              <a:t>Stoke BL – Allotments and Skate Park,</a:t>
            </a:r>
          </a:p>
          <a:p>
            <a:pPr marL="457189" lvl="1" indent="0">
              <a:buNone/>
            </a:pPr>
            <a:endParaRPr lang="en-GB" sz="6400">
              <a:latin typeface="Arial"/>
              <a:cs typeface="Arial"/>
            </a:endParaRPr>
          </a:p>
          <a:p>
            <a:pPr marL="0" indent="0">
              <a:buNone/>
            </a:pPr>
            <a:r>
              <a:rPr lang="en-GB" sz="6400">
                <a:latin typeface="Arial"/>
                <a:cs typeface="Arial"/>
              </a:rPr>
              <a:t>Expert speaker Anne </a:t>
            </a:r>
            <a:r>
              <a:rPr lang="en-GB" sz="6400" err="1">
                <a:latin typeface="Arial"/>
                <a:cs typeface="Arial"/>
              </a:rPr>
              <a:t>Lundon</a:t>
            </a:r>
            <a:r>
              <a:rPr lang="en-GB" sz="6400">
                <a:latin typeface="Arial"/>
                <a:cs typeface="Arial"/>
              </a:rPr>
              <a:t> spoke about the challenges in restoring The Florrie – a former boys club in the Dingle to a community hub.  She was brutally honest about the challenges of sustaining the building as a long term asset.</a:t>
            </a:r>
          </a:p>
          <a:p>
            <a:pPr marL="0" indent="0">
              <a:buNone/>
            </a:pPr>
            <a:endParaRPr lang="en-GB" sz="6400">
              <a:latin typeface="Arial"/>
              <a:cs typeface="Arial"/>
            </a:endParaRPr>
          </a:p>
          <a:p>
            <a:pPr marL="0" indent="0">
              <a:buNone/>
            </a:pPr>
            <a:r>
              <a:rPr lang="en-GB" sz="6400">
                <a:latin typeface="Arial"/>
                <a:cs typeface="Arial"/>
              </a:rPr>
              <a:t>In addition George Evans from the </a:t>
            </a:r>
            <a:r>
              <a:rPr lang="en-GB" sz="6400" err="1">
                <a:latin typeface="Arial"/>
                <a:cs typeface="Arial"/>
              </a:rPr>
              <a:t>Eldonian</a:t>
            </a:r>
            <a:r>
              <a:rPr lang="en-GB" sz="6400">
                <a:latin typeface="Arial"/>
                <a:cs typeface="Arial"/>
              </a:rPr>
              <a:t> Community Based Housing Trust spoke about the challenges of developing and implementing the vision of the </a:t>
            </a:r>
            <a:r>
              <a:rPr lang="en-GB" sz="6400" err="1">
                <a:latin typeface="Arial"/>
                <a:cs typeface="Arial"/>
              </a:rPr>
              <a:t>Eldonian</a:t>
            </a:r>
            <a:r>
              <a:rPr lang="en-GB" sz="6400">
                <a:latin typeface="Arial"/>
                <a:cs typeface="Arial"/>
              </a:rPr>
              <a:t> community in North Liverpool.   He emphasised the held obtained from a variety of professionals over the year – and the role of the community in holding the vision.</a:t>
            </a:r>
            <a:endParaRPr lang="en-GB" sz="6400">
              <a:solidFill>
                <a:srgbClr val="73BF3F"/>
              </a:solidFill>
              <a:latin typeface="Arial"/>
              <a:cs typeface="Arial"/>
            </a:endParaRPr>
          </a:p>
          <a:p>
            <a:pPr marL="0" indent="0">
              <a:buNone/>
            </a:pPr>
            <a:endParaRPr lang="en-GB">
              <a:solidFill>
                <a:srgbClr val="73BF3F"/>
              </a:solidFill>
              <a:latin typeface="Arial"/>
              <a:cs typeface="Arial"/>
            </a:endParaRPr>
          </a:p>
        </p:txBody>
      </p:sp>
    </p:spTree>
    <p:extLst>
      <p:ext uri="{BB962C8B-B14F-4D97-AF65-F5344CB8AC3E}">
        <p14:creationId xmlns:p14="http://schemas.microsoft.com/office/powerpoint/2010/main" val="25827107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4CB979-81B4-4877-BA3A-5DBD6ED9AEFD}"/>
              </a:ext>
            </a:extLst>
          </p:cNvPr>
          <p:cNvSpPr>
            <a:spLocks noGrp="1"/>
          </p:cNvSpPr>
          <p:nvPr>
            <p:ph type="title"/>
          </p:nvPr>
        </p:nvSpPr>
        <p:spPr/>
        <p:txBody>
          <a:bodyPr>
            <a:normAutofit fontScale="90000"/>
          </a:bodyPr>
          <a:lstStyle/>
          <a:p>
            <a:r>
              <a:rPr lang="en-GB">
                <a:latin typeface="Arial"/>
                <a:cs typeface="Arial"/>
              </a:rPr>
              <a:t>Meeting 2: Planning your Project</a:t>
            </a:r>
            <a:endParaRPr lang="en-US"/>
          </a:p>
        </p:txBody>
      </p:sp>
      <p:sp>
        <p:nvSpPr>
          <p:cNvPr id="3" name="Content Placeholder 2">
            <a:extLst>
              <a:ext uri="{FF2B5EF4-FFF2-40B4-BE49-F238E27FC236}">
                <a16:creationId xmlns:a16="http://schemas.microsoft.com/office/drawing/2014/main" id="{BFC2D01D-7CB7-4757-B213-FFB69C1663B3}"/>
              </a:ext>
            </a:extLst>
          </p:cNvPr>
          <p:cNvSpPr>
            <a:spLocks noGrp="1"/>
          </p:cNvSpPr>
          <p:nvPr>
            <p:ph idx="4294967295"/>
          </p:nvPr>
        </p:nvSpPr>
        <p:spPr>
          <a:xfrm>
            <a:off x="577850" y="1574800"/>
            <a:ext cx="7886700" cy="4903492"/>
          </a:xfrm>
        </p:spPr>
        <p:txBody>
          <a:bodyPr>
            <a:normAutofit fontScale="25000" lnSpcReduction="20000"/>
          </a:bodyPr>
          <a:lstStyle/>
          <a:p>
            <a:pPr marL="0" indent="0">
              <a:buNone/>
            </a:pPr>
            <a:r>
              <a:rPr lang="en-GB">
                <a:latin typeface="Arial"/>
                <a:cs typeface="Arial"/>
              </a:rPr>
              <a:t>.</a:t>
            </a:r>
          </a:p>
          <a:p>
            <a:pPr marL="0" indent="0">
              <a:buNone/>
            </a:pPr>
            <a:r>
              <a:rPr lang="en-GB" sz="6400">
                <a:latin typeface="Arial"/>
                <a:cs typeface="Arial"/>
              </a:rPr>
              <a:t>This session held in Birmingham, helped participants consider the tasks needed in the planning stage of the BL project life cycle check list.  </a:t>
            </a:r>
          </a:p>
          <a:p>
            <a:pPr marL="0" indent="0">
              <a:buNone/>
            </a:pPr>
            <a:r>
              <a:rPr lang="en-GB" sz="6400">
                <a:latin typeface="Arial"/>
                <a:cs typeface="Arial"/>
              </a:rPr>
              <a:t>The sharing of live projects from cluster members included :</a:t>
            </a:r>
          </a:p>
          <a:p>
            <a:r>
              <a:rPr lang="en-GB" sz="6400">
                <a:latin typeface="Arial"/>
                <a:cs typeface="Arial"/>
              </a:rPr>
              <a:t>Sale West – Environment and community spaces</a:t>
            </a:r>
          </a:p>
          <a:p>
            <a:r>
              <a:rPr lang="en-GB" sz="6400">
                <a:latin typeface="Arial"/>
                <a:cs typeface="Arial"/>
              </a:rPr>
              <a:t>East Coseley - youth and media projects </a:t>
            </a:r>
          </a:p>
          <a:p>
            <a:r>
              <a:rPr lang="en-GB" sz="6400">
                <a:latin typeface="Arial"/>
                <a:cs typeface="Arial"/>
              </a:rPr>
              <a:t>Birchwood – Diamond Park</a:t>
            </a:r>
          </a:p>
          <a:p>
            <a:pPr marL="0" indent="0">
              <a:buNone/>
            </a:pPr>
            <a:r>
              <a:rPr lang="en-GB" sz="6400">
                <a:latin typeface="Arial"/>
                <a:cs typeface="Arial"/>
              </a:rPr>
              <a:t>The value of preparing business plans and what they should contain formed a key part of this session.   </a:t>
            </a:r>
          </a:p>
          <a:p>
            <a:pPr marL="0" indent="0">
              <a:buNone/>
            </a:pPr>
            <a:r>
              <a:rPr lang="en-GB" sz="6400">
                <a:latin typeface="Arial"/>
                <a:cs typeface="Arial"/>
              </a:rPr>
              <a:t>Presentations and having a go at completing a business plan template  complemented the offer by two cluster members for the group to critique their ‘developing’ business plans as homework.</a:t>
            </a:r>
          </a:p>
          <a:p>
            <a:pPr marL="0" indent="0">
              <a:buNone/>
            </a:pPr>
            <a:r>
              <a:rPr lang="en-GB" sz="6400">
                <a:latin typeface="Arial"/>
                <a:cs typeface="Arial"/>
              </a:rPr>
              <a:t>Learning about the difference and purpose of feasibility studies (should we do this project) and business plans (how do we do this project) was assisted through an example from Waqas Arshad </a:t>
            </a:r>
            <a:r>
              <a:rPr lang="en-GB" sz="6400"/>
              <a:t>who had undertaken both a feasibility study and business plan for a project in his Bradley BL area.</a:t>
            </a:r>
            <a:endParaRPr lang="en-GB" sz="6400">
              <a:highlight>
                <a:srgbClr val="FFFF00"/>
              </a:highlight>
              <a:latin typeface="Arial"/>
              <a:cs typeface="Arial"/>
            </a:endParaRPr>
          </a:p>
          <a:p>
            <a:pPr marL="0" indent="0">
              <a:buNone/>
            </a:pPr>
            <a:r>
              <a:rPr lang="en-GB" sz="6400">
                <a:latin typeface="Arial"/>
                <a:cs typeface="Arial"/>
              </a:rPr>
              <a:t>Guest speaker Kevin Janes the social enterprise manager for Cheshire Community Action helped debunk the Pros and Cons of Different Legal Structures for social enterprises and community &amp; voluntary organisations</a:t>
            </a:r>
          </a:p>
          <a:p>
            <a:pPr marL="0" indent="0">
              <a:buNone/>
            </a:pPr>
            <a:endParaRPr lang="en-GB">
              <a:latin typeface="Arial"/>
              <a:cs typeface="Arial"/>
            </a:endParaRPr>
          </a:p>
          <a:p>
            <a:pPr marL="0" indent="0">
              <a:buNone/>
            </a:pPr>
            <a:endParaRPr lang="en-GB">
              <a:latin typeface="Arial"/>
              <a:cs typeface="Arial"/>
            </a:endParaRPr>
          </a:p>
          <a:p>
            <a:pPr marL="0" indent="0">
              <a:buNone/>
            </a:pPr>
            <a:endParaRPr lang="en-GB">
              <a:latin typeface="Arial"/>
              <a:cs typeface="Arial"/>
            </a:endParaRPr>
          </a:p>
          <a:p>
            <a:pPr marL="0" indent="0">
              <a:buNone/>
            </a:pPr>
            <a:endParaRPr lang="en-GB">
              <a:latin typeface="Arial"/>
              <a:cs typeface="Arial"/>
            </a:endParaRPr>
          </a:p>
          <a:p>
            <a:pPr marL="0" indent="0">
              <a:buNone/>
            </a:pPr>
            <a:endParaRPr lang="en-GB">
              <a:solidFill>
                <a:srgbClr val="73BF3F"/>
              </a:solidFill>
              <a:latin typeface="Arial"/>
              <a:cs typeface="Arial"/>
            </a:endParaRPr>
          </a:p>
          <a:p>
            <a:pPr marL="0" indent="0">
              <a:buNone/>
            </a:pPr>
            <a:endParaRPr lang="en-GB">
              <a:solidFill>
                <a:srgbClr val="73BF3F"/>
              </a:solidFill>
              <a:latin typeface="Arial"/>
              <a:cs typeface="Arial"/>
            </a:endParaRPr>
          </a:p>
          <a:p>
            <a:pPr marL="0" indent="0">
              <a:buNone/>
            </a:pPr>
            <a:r>
              <a:rPr lang="en-GB" sz="1700">
                <a:latin typeface="Arial"/>
                <a:cs typeface="Arial"/>
              </a:rPr>
              <a:t>[Add the meeting resources (slides, full URLs etc.) in the notes section below]</a:t>
            </a:r>
          </a:p>
        </p:txBody>
      </p:sp>
    </p:spTree>
    <p:extLst>
      <p:ext uri="{BB962C8B-B14F-4D97-AF65-F5344CB8AC3E}">
        <p14:creationId xmlns:p14="http://schemas.microsoft.com/office/powerpoint/2010/main" val="12251793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4CB979-81B4-4877-BA3A-5DBD6ED9AEFD}"/>
              </a:ext>
            </a:extLst>
          </p:cNvPr>
          <p:cNvSpPr>
            <a:spLocks noGrp="1"/>
          </p:cNvSpPr>
          <p:nvPr>
            <p:ph type="title"/>
          </p:nvPr>
        </p:nvSpPr>
        <p:spPr/>
        <p:txBody>
          <a:bodyPr>
            <a:normAutofit fontScale="90000"/>
          </a:bodyPr>
          <a:lstStyle/>
          <a:p>
            <a:r>
              <a:rPr lang="en-GB">
                <a:latin typeface="Arial"/>
                <a:cs typeface="Arial"/>
              </a:rPr>
              <a:t>Meeting 3: Implementing your project </a:t>
            </a:r>
            <a:endParaRPr lang="en-US"/>
          </a:p>
        </p:txBody>
      </p:sp>
      <p:sp>
        <p:nvSpPr>
          <p:cNvPr id="3" name="Content Placeholder 2">
            <a:extLst>
              <a:ext uri="{FF2B5EF4-FFF2-40B4-BE49-F238E27FC236}">
                <a16:creationId xmlns:a16="http://schemas.microsoft.com/office/drawing/2014/main" id="{BFC2D01D-7CB7-4757-B213-FFB69C1663B3}"/>
              </a:ext>
            </a:extLst>
          </p:cNvPr>
          <p:cNvSpPr>
            <a:spLocks noGrp="1"/>
          </p:cNvSpPr>
          <p:nvPr>
            <p:ph idx="4294967295"/>
          </p:nvPr>
        </p:nvSpPr>
        <p:spPr>
          <a:xfrm>
            <a:off x="551240" y="1690693"/>
            <a:ext cx="8233531" cy="4938707"/>
          </a:xfrm>
        </p:spPr>
        <p:txBody>
          <a:bodyPr>
            <a:normAutofit fontScale="25000" lnSpcReduction="20000"/>
          </a:bodyPr>
          <a:lstStyle/>
          <a:p>
            <a:endParaRPr lang="en-GB">
              <a:latin typeface="Arial"/>
              <a:cs typeface="Arial"/>
            </a:endParaRPr>
          </a:p>
          <a:p>
            <a:pPr marL="0" indent="0">
              <a:buNone/>
            </a:pPr>
            <a:r>
              <a:rPr lang="en-GB" sz="6400">
                <a:latin typeface="Arial"/>
                <a:cs typeface="Arial"/>
              </a:rPr>
              <a:t>The third session hosted in Sheffield , focused on a the tasks and issues involved at the ‘implementation stage’ and in particular some of the tools and techniques which can be used at every stage of the project life cycle check list.</a:t>
            </a:r>
          </a:p>
          <a:p>
            <a:pPr marL="0" indent="0">
              <a:buNone/>
            </a:pPr>
            <a:r>
              <a:rPr lang="en-GB" sz="6400">
                <a:latin typeface="Arial"/>
                <a:cs typeface="Arial"/>
              </a:rPr>
              <a:t>Commencing with a recap of the planning stage – the importance of business planning continued through a discussion of the combined findings and comments about the business plans prepared by Saracens – SPTM and St Margaret’s – Latchford.   </a:t>
            </a:r>
          </a:p>
          <a:p>
            <a:pPr marL="0" indent="0">
              <a:buNone/>
            </a:pPr>
            <a:r>
              <a:rPr lang="en-GB" sz="6400">
                <a:latin typeface="Arial"/>
                <a:cs typeface="Arial"/>
              </a:rPr>
              <a:t>An option appraisal template and exercise provided a useful insight and tool to help partnerships make logical decisions about moving forward with projects at any and all stages.  </a:t>
            </a:r>
          </a:p>
          <a:p>
            <a:pPr marL="0" indent="0">
              <a:buNone/>
            </a:pPr>
            <a:r>
              <a:rPr lang="en-GB" sz="6400">
                <a:latin typeface="Arial"/>
                <a:cs typeface="Arial"/>
              </a:rPr>
              <a:t>An introduction to more live projects from cluster members included</a:t>
            </a:r>
          </a:p>
          <a:p>
            <a:r>
              <a:rPr lang="en-GB" sz="6400">
                <a:latin typeface="Arial"/>
                <a:cs typeface="Arial"/>
              </a:rPr>
              <a:t>Palfrey - the ‘</a:t>
            </a:r>
            <a:r>
              <a:rPr lang="en-GB" sz="6400" err="1">
                <a:latin typeface="Arial"/>
                <a:cs typeface="Arial"/>
              </a:rPr>
              <a:t>i</a:t>
            </a:r>
            <a:r>
              <a:rPr lang="en-GB" sz="6400">
                <a:latin typeface="Arial"/>
                <a:cs typeface="Arial"/>
              </a:rPr>
              <a:t>-matter  project’,  </a:t>
            </a:r>
          </a:p>
          <a:p>
            <a:r>
              <a:rPr lang="en-GB" sz="6400" err="1">
                <a:latin typeface="Arial"/>
                <a:cs typeface="Arial"/>
              </a:rPr>
              <a:t>Barrowcliffe</a:t>
            </a:r>
            <a:r>
              <a:rPr lang="en-GB" sz="6400">
                <a:latin typeface="Arial"/>
                <a:cs typeface="Arial"/>
              </a:rPr>
              <a:t> – their park and other projects</a:t>
            </a:r>
          </a:p>
          <a:p>
            <a:r>
              <a:rPr lang="en-GB" sz="6400">
                <a:latin typeface="Arial"/>
                <a:cs typeface="Arial"/>
              </a:rPr>
              <a:t>Beechwood – Hamper scheme</a:t>
            </a:r>
          </a:p>
          <a:p>
            <a:pPr marL="0" indent="0">
              <a:buNone/>
            </a:pPr>
            <a:r>
              <a:rPr lang="en-GB" sz="6400">
                <a:latin typeface="Arial"/>
                <a:cs typeface="Arial"/>
              </a:rPr>
              <a:t>A discussion about potential barriers and consideration of what could possibly go wrong provided the basis for a risk assessment exercise - to consider all potential risks and mitigating actions.  This session also included some Cautionary Tales from Local Trust.</a:t>
            </a:r>
          </a:p>
          <a:p>
            <a:pPr marL="0" indent="0">
              <a:buNone/>
            </a:pPr>
            <a:r>
              <a:rPr lang="en-GB" sz="6600">
                <a:latin typeface="Arial"/>
                <a:cs typeface="Arial"/>
              </a:rPr>
              <a:t>Niamh Goggin from Small Change spoke to the group about the importance of looking after the money at all stages of every project.</a:t>
            </a:r>
            <a:endParaRPr lang="en-GB" sz="6400">
              <a:latin typeface="Arial"/>
              <a:cs typeface="Arial"/>
            </a:endParaRPr>
          </a:p>
          <a:p>
            <a:pPr marL="0" indent="0">
              <a:buNone/>
            </a:pPr>
            <a:endParaRPr lang="en-GB">
              <a:latin typeface="Arial"/>
              <a:cs typeface="Arial"/>
            </a:endParaRPr>
          </a:p>
          <a:p>
            <a:pPr marL="0" indent="0">
              <a:buNone/>
            </a:pPr>
            <a:endParaRPr lang="en-GB">
              <a:latin typeface="Arial"/>
              <a:cs typeface="Arial"/>
            </a:endParaRPr>
          </a:p>
          <a:p>
            <a:pPr marL="0" indent="0">
              <a:buNone/>
            </a:pPr>
            <a:endParaRPr lang="en-GB">
              <a:latin typeface="Arial"/>
              <a:cs typeface="Arial"/>
            </a:endParaRPr>
          </a:p>
          <a:p>
            <a:pPr marL="0" indent="0">
              <a:buNone/>
            </a:pPr>
            <a:endParaRPr lang="en-GB">
              <a:solidFill>
                <a:srgbClr val="73BF3F"/>
              </a:solidFill>
              <a:latin typeface="Arial"/>
              <a:cs typeface="Arial"/>
            </a:endParaRPr>
          </a:p>
          <a:p>
            <a:pPr marL="0" indent="0">
              <a:buNone/>
            </a:pPr>
            <a:endParaRPr lang="en-GB">
              <a:solidFill>
                <a:srgbClr val="73BF3F"/>
              </a:solidFill>
              <a:latin typeface="Arial"/>
              <a:cs typeface="Arial"/>
            </a:endParaRPr>
          </a:p>
          <a:p>
            <a:pPr marL="0" indent="0">
              <a:buNone/>
            </a:pPr>
            <a:r>
              <a:rPr lang="en-GB" sz="1700">
                <a:latin typeface="Arial"/>
                <a:cs typeface="Arial"/>
              </a:rPr>
              <a:t>[Add the meeting resources (slides, full URLs etc.) in the notes section below]</a:t>
            </a:r>
          </a:p>
        </p:txBody>
      </p:sp>
    </p:spTree>
    <p:extLst>
      <p:ext uri="{BB962C8B-B14F-4D97-AF65-F5344CB8AC3E}">
        <p14:creationId xmlns:p14="http://schemas.microsoft.com/office/powerpoint/2010/main" val="3857465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54123D-C7EE-544C-A230-0AF276FAE288}"/>
              </a:ext>
            </a:extLst>
          </p:cNvPr>
          <p:cNvSpPr>
            <a:spLocks noGrp="1"/>
          </p:cNvSpPr>
          <p:nvPr>
            <p:ph type="title"/>
          </p:nvPr>
        </p:nvSpPr>
        <p:spPr/>
        <p:txBody>
          <a:bodyPr>
            <a:normAutofit fontScale="90000"/>
          </a:bodyPr>
          <a:lstStyle/>
          <a:p>
            <a:r>
              <a:rPr lang="en-GB">
                <a:latin typeface="Arial"/>
                <a:cs typeface="Arial"/>
              </a:rPr>
              <a:t>Meeting 4: Reviewing and on-going management </a:t>
            </a:r>
            <a:endParaRPr lang="en-US"/>
          </a:p>
        </p:txBody>
      </p:sp>
      <p:sp>
        <p:nvSpPr>
          <p:cNvPr id="4" name="Text Placeholder 3">
            <a:extLst>
              <a:ext uri="{FF2B5EF4-FFF2-40B4-BE49-F238E27FC236}">
                <a16:creationId xmlns:a16="http://schemas.microsoft.com/office/drawing/2014/main" id="{1AB06081-102B-2B46-A609-77FD301571B3}"/>
              </a:ext>
            </a:extLst>
          </p:cNvPr>
          <p:cNvSpPr>
            <a:spLocks noGrp="1"/>
          </p:cNvSpPr>
          <p:nvPr>
            <p:ph type="body" sz="quarter" idx="13"/>
          </p:nvPr>
        </p:nvSpPr>
        <p:spPr/>
        <p:txBody>
          <a:bodyPr>
            <a:normAutofit fontScale="55000" lnSpcReduction="20000"/>
          </a:bodyPr>
          <a:lstStyle/>
          <a:p>
            <a:pPr marL="0" indent="0">
              <a:buNone/>
            </a:pPr>
            <a:r>
              <a:rPr lang="en-GB" sz="3300">
                <a:latin typeface="Arial"/>
                <a:cs typeface="Arial"/>
              </a:rPr>
              <a:t>Back in Liverpool by popular demand and delivered over 2 days this session involved a site visit to the </a:t>
            </a:r>
            <a:r>
              <a:rPr lang="en-GB" sz="3300" err="1">
                <a:latin typeface="Arial"/>
                <a:cs typeface="Arial"/>
              </a:rPr>
              <a:t>Eldonian</a:t>
            </a:r>
            <a:r>
              <a:rPr lang="en-GB" sz="3300">
                <a:latin typeface="Arial"/>
                <a:cs typeface="Arial"/>
              </a:rPr>
              <a:t> Village owned by the Community Based Housing Association and hearing some of the back story from George Evans.   It also involved a tour around The Florrie.</a:t>
            </a:r>
          </a:p>
          <a:p>
            <a:pPr marL="0" indent="0">
              <a:buNone/>
            </a:pPr>
            <a:r>
              <a:rPr lang="en-GB" sz="3300">
                <a:latin typeface="Arial"/>
                <a:cs typeface="Arial"/>
              </a:rPr>
              <a:t>Community architect Bill Halsall from Halsall Lloyd was very informative as a guest speaker taking the group through how architects and professionals can work with communities to help them become informed clients and ensure designs meet their needs.</a:t>
            </a:r>
          </a:p>
          <a:p>
            <a:pPr marL="0" indent="0">
              <a:buNone/>
            </a:pPr>
            <a:r>
              <a:rPr lang="en-GB" sz="3300">
                <a:ea typeface="Calibri"/>
              </a:rPr>
              <a:t>Fun ways of reminding cluster members about the BL project life-cycle checklist and ways of reviewing and evaluating projects were undertaken by a quiz, a project review template and chocolate evaluation example.</a:t>
            </a:r>
          </a:p>
          <a:p>
            <a:pPr marL="0" indent="0">
              <a:buNone/>
            </a:pPr>
            <a:r>
              <a:rPr lang="en-GB" sz="3300">
                <a:ea typeface="Calibri"/>
              </a:rPr>
              <a:t>Participants re-capped the project cycle checklist through hearing from cluster members about progress (or hiccups) of their planned or existing projects leading to a discussion about common barriers – and what to do when things go wrong.  They also looked at how to ensure projects are sustainable and support their partnership’s own legacy. aspirations</a:t>
            </a:r>
          </a:p>
          <a:p>
            <a:pPr marL="0" indent="0">
              <a:buNone/>
            </a:pPr>
            <a:r>
              <a:rPr lang="en-GB" sz="3300">
                <a:ea typeface="Calibri"/>
              </a:rPr>
              <a:t>Information about more advanced project management  qualifications and invitation to obtain dedicated support through  ‘Doctor Project ’ </a:t>
            </a:r>
          </a:p>
          <a:p>
            <a:endParaRPr lang="en-GB">
              <a:latin typeface="Calibri"/>
              <a:ea typeface="Calibri"/>
              <a:cs typeface="Times New Roman"/>
            </a:endParaRPr>
          </a:p>
          <a:p>
            <a:endParaRPr lang="en-GB">
              <a:latin typeface="Calibri"/>
              <a:ea typeface="Calibri"/>
              <a:cs typeface="Times New Roman"/>
            </a:endParaRPr>
          </a:p>
          <a:p>
            <a:endParaRPr lang="en-GB">
              <a:latin typeface="Calibri"/>
              <a:ea typeface="Calibri"/>
              <a:cs typeface="Times New Roman"/>
            </a:endParaRPr>
          </a:p>
          <a:p>
            <a:endParaRPr lang="en-GB">
              <a:latin typeface="Arial"/>
              <a:cs typeface="Arial"/>
            </a:endParaRPr>
          </a:p>
          <a:p>
            <a:endParaRPr lang="en-US"/>
          </a:p>
        </p:txBody>
      </p:sp>
    </p:spTree>
    <p:extLst>
      <p:ext uri="{BB962C8B-B14F-4D97-AF65-F5344CB8AC3E}">
        <p14:creationId xmlns:p14="http://schemas.microsoft.com/office/powerpoint/2010/main" val="22906231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F116D4-07B2-4CA3-BB18-351795489C8F}"/>
              </a:ext>
            </a:extLst>
          </p:cNvPr>
          <p:cNvSpPr>
            <a:spLocks noGrp="1"/>
          </p:cNvSpPr>
          <p:nvPr>
            <p:ph type="title"/>
          </p:nvPr>
        </p:nvSpPr>
        <p:spPr>
          <a:xfrm>
            <a:off x="628650" y="4552699"/>
            <a:ext cx="7886700" cy="1082673"/>
          </a:xfrm>
        </p:spPr>
        <p:txBody>
          <a:bodyPr/>
          <a:lstStyle/>
          <a:p>
            <a:r>
              <a:rPr lang="en-GB" b="1"/>
              <a:t>Outcomes </a:t>
            </a:r>
            <a:endParaRPr lang="en-US" b="1"/>
          </a:p>
        </p:txBody>
      </p:sp>
    </p:spTree>
    <p:extLst>
      <p:ext uri="{BB962C8B-B14F-4D97-AF65-F5344CB8AC3E}">
        <p14:creationId xmlns:p14="http://schemas.microsoft.com/office/powerpoint/2010/main" val="13679863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89CBFC-46C1-1248-B0BE-AD1B5230105A}"/>
              </a:ext>
            </a:extLst>
          </p:cNvPr>
          <p:cNvSpPr>
            <a:spLocks noGrp="1"/>
          </p:cNvSpPr>
          <p:nvPr>
            <p:ph type="title"/>
          </p:nvPr>
        </p:nvSpPr>
        <p:spPr>
          <a:xfrm>
            <a:off x="664509" y="1173422"/>
            <a:ext cx="8515350" cy="1082673"/>
          </a:xfrm>
        </p:spPr>
        <p:txBody>
          <a:bodyPr>
            <a:normAutofit fontScale="90000"/>
          </a:bodyPr>
          <a:lstStyle/>
          <a:p>
            <a:r>
              <a:rPr lang="en-GB" sz="3600" i="1"/>
              <a:t>Lesson 1: An easy to understand and use project cycle checklist helped demystify project management</a:t>
            </a:r>
            <a:br>
              <a:rPr lang="en-GB" i="1"/>
            </a:br>
            <a:r>
              <a:rPr lang="en-US"/>
              <a:t> </a:t>
            </a:r>
          </a:p>
        </p:txBody>
      </p:sp>
      <p:sp>
        <p:nvSpPr>
          <p:cNvPr id="3" name="Content Placeholder 2">
            <a:extLst>
              <a:ext uri="{FF2B5EF4-FFF2-40B4-BE49-F238E27FC236}">
                <a16:creationId xmlns:a16="http://schemas.microsoft.com/office/drawing/2014/main" id="{46D95795-EC4F-9D45-8E05-2C2792A7F1DD}"/>
              </a:ext>
            </a:extLst>
          </p:cNvPr>
          <p:cNvSpPr>
            <a:spLocks noGrp="1"/>
          </p:cNvSpPr>
          <p:nvPr>
            <p:ph idx="1"/>
          </p:nvPr>
        </p:nvSpPr>
        <p:spPr>
          <a:xfrm>
            <a:off x="628650" y="2220236"/>
            <a:ext cx="7886700" cy="3357804"/>
          </a:xfrm>
        </p:spPr>
        <p:txBody>
          <a:bodyPr>
            <a:normAutofit fontScale="85000" lnSpcReduction="20000"/>
          </a:bodyPr>
          <a:lstStyle/>
          <a:p>
            <a:r>
              <a:rPr lang="en-US" sz="2400"/>
              <a:t>Developing a project cycle check-list which could be used with all types of projects was critical to participant understanding. This framework was used progressively throughout the learning cluster and helped take away the fear of failure &amp; cement the tasks required at each project cycle stage.</a:t>
            </a:r>
          </a:p>
          <a:p>
            <a:r>
              <a:rPr lang="en-US" sz="2400"/>
              <a:t>Understanding was broadened around how crucial the process is in helping make the right decisions at the right time.  Good decisions are informed decisions – based on good information.</a:t>
            </a:r>
          </a:p>
          <a:p>
            <a:r>
              <a:rPr lang="en-US" sz="2400"/>
              <a:t>The importance of being realistic about what you can do for your funding; agreeing a realistic </a:t>
            </a:r>
            <a:r>
              <a:rPr lang="en-US" sz="2400" err="1"/>
              <a:t>programme</a:t>
            </a:r>
            <a:r>
              <a:rPr lang="en-US" sz="2400"/>
              <a:t> and close monitoring of progress and costs.</a:t>
            </a:r>
          </a:p>
          <a:p>
            <a:r>
              <a:rPr lang="en-US" sz="2400"/>
              <a:t>The importance of spending time on project preparation was emphasized and understood.</a:t>
            </a:r>
          </a:p>
          <a:p>
            <a:pPr marL="0" indent="0">
              <a:buNone/>
            </a:pPr>
            <a:endParaRPr lang="en-US" sz="2400"/>
          </a:p>
          <a:p>
            <a:pPr marL="0" indent="0">
              <a:buNone/>
            </a:pPr>
            <a:endParaRPr lang="en-US" i="1"/>
          </a:p>
          <a:p>
            <a:endParaRPr lang="en-US"/>
          </a:p>
          <a:p>
            <a:endParaRPr lang="en-US"/>
          </a:p>
          <a:p>
            <a:endParaRPr lang="en-US"/>
          </a:p>
        </p:txBody>
      </p:sp>
      <p:sp>
        <p:nvSpPr>
          <p:cNvPr id="4" name="Rectangle 3">
            <a:extLst>
              <a:ext uri="{FF2B5EF4-FFF2-40B4-BE49-F238E27FC236}">
                <a16:creationId xmlns:a16="http://schemas.microsoft.com/office/drawing/2014/main" id="{4C805E57-9BAE-204E-9DCE-E486D87D1F2C}"/>
              </a:ext>
            </a:extLst>
          </p:cNvPr>
          <p:cNvSpPr/>
          <p:nvPr/>
        </p:nvSpPr>
        <p:spPr>
          <a:xfrm>
            <a:off x="304800" y="5686482"/>
            <a:ext cx="8534399" cy="461665"/>
          </a:xfrm>
          <a:prstGeom prst="rect">
            <a:avLst/>
          </a:prstGeom>
        </p:spPr>
        <p:txBody>
          <a:bodyPr wrap="square">
            <a:spAutoFit/>
          </a:bodyPr>
          <a:lstStyle/>
          <a:p>
            <a:pPr algn="ctr"/>
            <a:r>
              <a:rPr lang="en-GB" sz="2400" b="1" i="1">
                <a:solidFill>
                  <a:srgbClr val="73BF3F"/>
                </a:solidFill>
              </a:rPr>
              <a:t>‘I now understand that if I fail to prepare I should prepare to fail’ </a:t>
            </a:r>
            <a:endParaRPr lang="en-GB" sz="2400" b="1">
              <a:latin typeface="Arial"/>
              <a:cs typeface="Arial"/>
            </a:endParaRPr>
          </a:p>
        </p:txBody>
      </p:sp>
    </p:spTree>
    <p:extLst>
      <p:ext uri="{BB962C8B-B14F-4D97-AF65-F5344CB8AC3E}">
        <p14:creationId xmlns:p14="http://schemas.microsoft.com/office/powerpoint/2010/main" val="39885101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1B90BF-060D-A54B-9D95-70D3CC5D1988}"/>
              </a:ext>
            </a:extLst>
          </p:cNvPr>
          <p:cNvSpPr>
            <a:spLocks noGrp="1"/>
          </p:cNvSpPr>
          <p:nvPr>
            <p:ph type="title"/>
          </p:nvPr>
        </p:nvSpPr>
        <p:spPr>
          <a:xfrm>
            <a:off x="628650" y="1011432"/>
            <a:ext cx="7886700" cy="1290622"/>
          </a:xfrm>
        </p:spPr>
        <p:txBody>
          <a:bodyPr>
            <a:normAutofit fontScale="90000"/>
          </a:bodyPr>
          <a:lstStyle/>
          <a:p>
            <a:br>
              <a:rPr lang="en-GB" sz="3600" i="1"/>
            </a:br>
            <a:r>
              <a:rPr lang="en-GB" sz="3600" i="1"/>
              <a:t>Lesson 2: Different professionals and partnerships can make a massive difference.</a:t>
            </a:r>
            <a:br>
              <a:rPr lang="en-GB" i="1"/>
            </a:br>
            <a:endParaRPr lang="en-US"/>
          </a:p>
        </p:txBody>
      </p:sp>
      <p:sp>
        <p:nvSpPr>
          <p:cNvPr id="3" name="Text Placeholder 2">
            <a:extLst>
              <a:ext uri="{FF2B5EF4-FFF2-40B4-BE49-F238E27FC236}">
                <a16:creationId xmlns:a16="http://schemas.microsoft.com/office/drawing/2014/main" id="{57198DC2-6A3F-F34A-BF6C-006D06D5A7FC}"/>
              </a:ext>
            </a:extLst>
          </p:cNvPr>
          <p:cNvSpPr>
            <a:spLocks noGrp="1"/>
          </p:cNvSpPr>
          <p:nvPr>
            <p:ph type="body" sz="quarter" idx="13"/>
          </p:nvPr>
        </p:nvSpPr>
        <p:spPr>
          <a:xfrm>
            <a:off x="628650" y="2266195"/>
            <a:ext cx="7886700" cy="3943358"/>
          </a:xfrm>
        </p:spPr>
        <p:txBody>
          <a:bodyPr vert="horz" lIns="91440" tIns="45720" rIns="91440" bIns="45720" rtlCol="0" anchor="t">
            <a:normAutofit fontScale="62500" lnSpcReduction="20000"/>
          </a:bodyPr>
          <a:lstStyle/>
          <a:p>
            <a:pPr marL="227965" indent="-227965"/>
            <a:endParaRPr lang="en-US" sz="2600"/>
          </a:p>
          <a:p>
            <a:pPr marL="227965" indent="-227965"/>
            <a:r>
              <a:rPr lang="en-US" sz="2600"/>
              <a:t>Cluster members understanding and appreciation of  roles and relationships and how critical that is was enhanced through the sessions</a:t>
            </a:r>
          </a:p>
          <a:p>
            <a:pPr marL="227965" indent="-227965"/>
            <a:r>
              <a:rPr lang="en-US" sz="2600"/>
              <a:t>We heard from cluster members and speakers how help and lots of it from volunteers to different professionals can help implement projects.  Architects, Landscape Architects, development managers and people to help with business planning and fund-raising had been commissioned by cluster members.</a:t>
            </a:r>
          </a:p>
          <a:p>
            <a:pPr marL="227965" indent="-227965"/>
            <a:r>
              <a:rPr lang="en-US" sz="2600"/>
              <a:t>An in-depth outline from an architect who had worked with community </a:t>
            </a:r>
            <a:r>
              <a:rPr lang="en-US" sz="2600" err="1"/>
              <a:t>organisations</a:t>
            </a:r>
            <a:r>
              <a:rPr lang="en-US" sz="2600"/>
              <a:t> for over 30 years demonstrated the importance of selecting professionals keen to work with the community and being an informed client.   The right professionals will contribute to capacity building communities ‘along the way’.</a:t>
            </a:r>
          </a:p>
          <a:p>
            <a:pPr marL="227965" indent="-227965"/>
            <a:endParaRPr lang="en-US" sz="2600"/>
          </a:p>
          <a:p>
            <a:pPr marL="227965" indent="-227965"/>
            <a:endParaRPr lang="en-US" sz="2600">
              <a:solidFill>
                <a:srgbClr val="000000"/>
              </a:solidFill>
              <a:latin typeface="Arial"/>
              <a:cs typeface="Arial"/>
            </a:endParaRPr>
          </a:p>
          <a:p>
            <a:pPr marL="0" indent="0">
              <a:buNone/>
            </a:pPr>
            <a:r>
              <a:rPr lang="en-US" sz="2600">
                <a:solidFill>
                  <a:schemeClr val="accent6"/>
                </a:solidFill>
              </a:rPr>
              <a:t>‘</a:t>
            </a:r>
            <a:r>
              <a:rPr lang="en-US" sz="3400" i="1">
                <a:solidFill>
                  <a:schemeClr val="accent6"/>
                </a:solidFill>
              </a:rPr>
              <a:t>I wish we had worked with you as our architect was dreadful. He just didn’t get it’</a:t>
            </a:r>
          </a:p>
          <a:p>
            <a:pPr marL="227965" indent="-227965"/>
            <a:endParaRPr lang="en-US">
              <a:solidFill>
                <a:schemeClr val="accent6"/>
              </a:solidFill>
            </a:endParaRPr>
          </a:p>
        </p:txBody>
      </p:sp>
    </p:spTree>
    <p:extLst>
      <p:ext uri="{BB962C8B-B14F-4D97-AF65-F5344CB8AC3E}">
        <p14:creationId xmlns:p14="http://schemas.microsoft.com/office/powerpoint/2010/main" val="35937234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621775-5342-4B2B-944E-ED24C3DC97D4}"/>
              </a:ext>
            </a:extLst>
          </p:cNvPr>
          <p:cNvSpPr>
            <a:spLocks noGrp="1"/>
          </p:cNvSpPr>
          <p:nvPr>
            <p:ph type="title"/>
          </p:nvPr>
        </p:nvSpPr>
        <p:spPr/>
        <p:txBody>
          <a:bodyPr>
            <a:normAutofit/>
          </a:bodyPr>
          <a:lstStyle/>
          <a:p>
            <a:r>
              <a:rPr lang="en-GB" sz="3200" i="1"/>
              <a:t>Lesson 3: Learning from real examples and sharing local issues and successes</a:t>
            </a:r>
          </a:p>
        </p:txBody>
      </p:sp>
      <p:sp>
        <p:nvSpPr>
          <p:cNvPr id="3" name="Content Placeholder 2">
            <a:extLst>
              <a:ext uri="{FF2B5EF4-FFF2-40B4-BE49-F238E27FC236}">
                <a16:creationId xmlns:a16="http://schemas.microsoft.com/office/drawing/2014/main" id="{EF0C1D96-1C72-4596-B676-30248210BDBF}"/>
              </a:ext>
            </a:extLst>
          </p:cNvPr>
          <p:cNvSpPr>
            <a:spLocks noGrp="1"/>
          </p:cNvSpPr>
          <p:nvPr>
            <p:ph idx="4294967295"/>
          </p:nvPr>
        </p:nvSpPr>
        <p:spPr>
          <a:xfrm>
            <a:off x="628650" y="1825624"/>
            <a:ext cx="7886700" cy="4872887"/>
          </a:xfrm>
        </p:spPr>
        <p:txBody>
          <a:bodyPr>
            <a:normAutofit fontScale="32500" lnSpcReduction="20000"/>
          </a:bodyPr>
          <a:lstStyle/>
          <a:p>
            <a:r>
              <a:rPr lang="en-GB" sz="7000">
                <a:latin typeface="Arial"/>
                <a:cs typeface="Arial"/>
              </a:rPr>
              <a:t>Areas were keen to learn from others including colleagues </a:t>
            </a:r>
            <a:r>
              <a:rPr lang="en-US" sz="7000" i="1" u="sng"/>
              <a:t>but particularly guest speakers</a:t>
            </a:r>
            <a:endParaRPr lang="en-GB" sz="7000" u="sng">
              <a:latin typeface="Arial"/>
              <a:cs typeface="Arial"/>
            </a:endParaRPr>
          </a:p>
          <a:p>
            <a:r>
              <a:rPr lang="en-GB" sz="7000">
                <a:latin typeface="Arial"/>
                <a:cs typeface="Arial"/>
              </a:rPr>
              <a:t>Guest speakers provided ambition and </a:t>
            </a:r>
            <a:r>
              <a:rPr lang="en-US" sz="7000" i="1" u="sng"/>
              <a:t>extended the vision for some big locals </a:t>
            </a:r>
            <a:endParaRPr lang="en-GB" sz="7000" u="sng">
              <a:latin typeface="Arial"/>
              <a:cs typeface="Arial"/>
            </a:endParaRPr>
          </a:p>
          <a:p>
            <a:pPr lvl="0"/>
            <a:r>
              <a:rPr lang="en-GB" sz="7000">
                <a:latin typeface="Arial"/>
                <a:cs typeface="Arial"/>
              </a:rPr>
              <a:t>Hearing the ‘back story’ provided insight into the many barriers that often need to be overcome</a:t>
            </a:r>
          </a:p>
          <a:p>
            <a:r>
              <a:rPr lang="en-US" sz="7000" i="1"/>
              <a:t>Study visits are really useful for bringing the theoretical learning alive and showing how this aids operational delivery</a:t>
            </a:r>
          </a:p>
          <a:p>
            <a:pPr marL="0" lvl="0" indent="0" algn="ctr">
              <a:buNone/>
            </a:pPr>
            <a:endParaRPr lang="en-GB">
              <a:latin typeface="Arial"/>
              <a:cs typeface="Arial"/>
            </a:endParaRPr>
          </a:p>
          <a:p>
            <a:pPr marL="0" indent="0" algn="ctr">
              <a:buNone/>
            </a:pPr>
            <a:r>
              <a:rPr lang="en-GB" sz="9600" i="1">
                <a:solidFill>
                  <a:srgbClr val="73BF3F"/>
                </a:solidFill>
              </a:rPr>
              <a:t>“I thought we had quite a vision – but now we’ve had our horizons expanded” </a:t>
            </a:r>
            <a:endParaRPr lang="en-GB" sz="9600">
              <a:latin typeface="Arial"/>
              <a:cs typeface="Arial"/>
            </a:endParaRPr>
          </a:p>
        </p:txBody>
      </p:sp>
    </p:spTree>
    <p:extLst>
      <p:ext uri="{BB962C8B-B14F-4D97-AF65-F5344CB8AC3E}">
        <p14:creationId xmlns:p14="http://schemas.microsoft.com/office/powerpoint/2010/main" val="20269499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621775-5342-4B2B-944E-ED24C3DC97D4}"/>
              </a:ext>
            </a:extLst>
          </p:cNvPr>
          <p:cNvSpPr>
            <a:spLocks noGrp="1"/>
          </p:cNvSpPr>
          <p:nvPr>
            <p:ph type="title"/>
          </p:nvPr>
        </p:nvSpPr>
        <p:spPr>
          <a:xfrm>
            <a:off x="628650" y="679738"/>
            <a:ext cx="7886700" cy="1082673"/>
          </a:xfrm>
        </p:spPr>
        <p:txBody>
          <a:bodyPr>
            <a:normAutofit fontScale="90000"/>
          </a:bodyPr>
          <a:lstStyle/>
          <a:p>
            <a:br>
              <a:rPr lang="en-GB" sz="3600">
                <a:latin typeface="Arial"/>
                <a:cs typeface="Arial"/>
              </a:rPr>
            </a:br>
            <a:r>
              <a:rPr lang="en-GB" sz="3600">
                <a:latin typeface="Arial"/>
                <a:cs typeface="Arial"/>
              </a:rPr>
              <a:t>Lesson 4: Building confidence and ambition to implement successful projects  </a:t>
            </a:r>
            <a:br>
              <a:rPr lang="en-GB" sz="2400" i="1"/>
            </a:br>
            <a:endParaRPr lang="en-US" sz="1800"/>
          </a:p>
        </p:txBody>
      </p:sp>
      <p:sp>
        <p:nvSpPr>
          <p:cNvPr id="3" name="Content Placeholder 2">
            <a:extLst>
              <a:ext uri="{FF2B5EF4-FFF2-40B4-BE49-F238E27FC236}">
                <a16:creationId xmlns:a16="http://schemas.microsoft.com/office/drawing/2014/main" id="{EF0C1D96-1C72-4596-B676-30248210BDBF}"/>
              </a:ext>
            </a:extLst>
          </p:cNvPr>
          <p:cNvSpPr>
            <a:spLocks noGrp="1"/>
          </p:cNvSpPr>
          <p:nvPr>
            <p:ph idx="4294967295"/>
          </p:nvPr>
        </p:nvSpPr>
        <p:spPr>
          <a:xfrm>
            <a:off x="628650" y="1825625"/>
            <a:ext cx="7886700" cy="4351338"/>
          </a:xfrm>
        </p:spPr>
        <p:txBody>
          <a:bodyPr>
            <a:normAutofit fontScale="40000" lnSpcReduction="20000"/>
          </a:bodyPr>
          <a:lstStyle/>
          <a:p>
            <a:pPr lvl="0"/>
            <a:r>
              <a:rPr lang="en-GB" sz="5100">
                <a:latin typeface="Arial"/>
                <a:cs typeface="Arial"/>
              </a:rPr>
              <a:t>The Workplace group is a good resource for cluster members. They used it and prodded the facilitators to post resources </a:t>
            </a:r>
          </a:p>
          <a:p>
            <a:pPr lvl="0"/>
            <a:r>
              <a:rPr lang="en-GB" sz="5100">
                <a:latin typeface="Arial"/>
                <a:cs typeface="Arial"/>
              </a:rPr>
              <a:t>Participants reported that they were already using the templates, even the week of the session.</a:t>
            </a:r>
          </a:p>
          <a:p>
            <a:pPr lvl="0"/>
            <a:r>
              <a:rPr lang="en-GB" sz="5100">
                <a:latin typeface="Arial"/>
                <a:cs typeface="Arial"/>
              </a:rPr>
              <a:t>Participants left ‘on a mission’ as the round-up after each session invited them to share one thing that they had learnt that they would implement </a:t>
            </a:r>
          </a:p>
          <a:p>
            <a:pPr lvl="0"/>
            <a:r>
              <a:rPr lang="en-GB" sz="5100">
                <a:latin typeface="Arial"/>
                <a:cs typeface="Arial"/>
              </a:rPr>
              <a:t>Cluster members learnt about the importance of keeping control of their projects through: good governance, managing costs, raising aspirations but also managing expectations.</a:t>
            </a:r>
          </a:p>
          <a:p>
            <a:pPr lvl="0"/>
            <a:endParaRPr lang="en-GB">
              <a:latin typeface="Arial"/>
              <a:cs typeface="Arial"/>
            </a:endParaRPr>
          </a:p>
          <a:p>
            <a:pPr marL="0" lvl="0" indent="0" algn="ctr">
              <a:buNone/>
            </a:pPr>
            <a:endParaRPr lang="en-GB">
              <a:latin typeface="Arial"/>
              <a:cs typeface="Arial"/>
            </a:endParaRPr>
          </a:p>
          <a:p>
            <a:pPr marL="0" indent="0" algn="ctr">
              <a:buNone/>
            </a:pPr>
            <a:r>
              <a:rPr lang="en-GB" sz="5000" i="1">
                <a:solidFill>
                  <a:srgbClr val="73BF3F"/>
                </a:solidFill>
              </a:rPr>
              <a:t>‘</a:t>
            </a:r>
            <a:r>
              <a:rPr lang="en-GB" sz="6000" i="1">
                <a:solidFill>
                  <a:srgbClr val="73BF3F"/>
                </a:solidFill>
              </a:rPr>
              <a:t>Clare, Margaret… do you realise you’ve created some project management monsters through this cluster?’ </a:t>
            </a:r>
            <a:endParaRPr lang="en-GB" sz="6000">
              <a:latin typeface="Arial"/>
              <a:cs typeface="Arial"/>
            </a:endParaRPr>
          </a:p>
        </p:txBody>
      </p:sp>
    </p:spTree>
    <p:extLst>
      <p:ext uri="{BB962C8B-B14F-4D97-AF65-F5344CB8AC3E}">
        <p14:creationId xmlns:p14="http://schemas.microsoft.com/office/powerpoint/2010/main" val="42891025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F116D4-07B2-4CA3-BB18-351795489C8F}"/>
              </a:ext>
            </a:extLst>
          </p:cNvPr>
          <p:cNvSpPr>
            <a:spLocks noGrp="1"/>
          </p:cNvSpPr>
          <p:nvPr>
            <p:ph type="title"/>
          </p:nvPr>
        </p:nvSpPr>
        <p:spPr>
          <a:xfrm>
            <a:off x="628650" y="4552699"/>
            <a:ext cx="7886700" cy="1082673"/>
          </a:xfrm>
        </p:spPr>
        <p:txBody>
          <a:bodyPr/>
          <a:lstStyle/>
          <a:p>
            <a:r>
              <a:rPr lang="en-GB" b="1"/>
              <a:t>Introduction</a:t>
            </a:r>
            <a:endParaRPr lang="en-US" b="1"/>
          </a:p>
        </p:txBody>
      </p:sp>
    </p:spTree>
    <p:extLst>
      <p:ext uri="{BB962C8B-B14F-4D97-AF65-F5344CB8AC3E}">
        <p14:creationId xmlns:p14="http://schemas.microsoft.com/office/powerpoint/2010/main" val="10896564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CAE01-66C9-AB43-BC28-14036C3BE94B}"/>
              </a:ext>
            </a:extLst>
          </p:cNvPr>
          <p:cNvSpPr>
            <a:spLocks noGrp="1"/>
          </p:cNvSpPr>
          <p:nvPr>
            <p:ph type="title"/>
          </p:nvPr>
        </p:nvSpPr>
        <p:spPr/>
        <p:txBody>
          <a:bodyPr>
            <a:normAutofit fontScale="90000"/>
          </a:bodyPr>
          <a:lstStyle/>
          <a:p>
            <a:pPr marL="514350" indent="-514350">
              <a:buFont typeface="+mj-lt"/>
              <a:buAutoNum type="arabicPeriod"/>
            </a:pPr>
            <a:br>
              <a:rPr lang="en-US"/>
            </a:br>
            <a:br>
              <a:rPr lang="en-US"/>
            </a:br>
            <a:r>
              <a:rPr lang="en-US"/>
              <a:t>Lesson 5: </a:t>
            </a:r>
            <a:r>
              <a:rPr lang="en-GB"/>
              <a:t>Practical tools and techniques help learning</a:t>
            </a:r>
            <a:br>
              <a:rPr lang="en-GB" i="1"/>
            </a:br>
            <a:br>
              <a:rPr lang="en-GB" i="1"/>
            </a:br>
            <a:endParaRPr lang="en-US"/>
          </a:p>
        </p:txBody>
      </p:sp>
      <p:sp>
        <p:nvSpPr>
          <p:cNvPr id="3" name="Text Placeholder 2">
            <a:extLst>
              <a:ext uri="{FF2B5EF4-FFF2-40B4-BE49-F238E27FC236}">
                <a16:creationId xmlns:a16="http://schemas.microsoft.com/office/drawing/2014/main" id="{6E68428D-BF89-AD45-880D-8E2A1EA1E891}"/>
              </a:ext>
            </a:extLst>
          </p:cNvPr>
          <p:cNvSpPr>
            <a:spLocks noGrp="1"/>
          </p:cNvSpPr>
          <p:nvPr>
            <p:ph type="body" sz="quarter" idx="13"/>
          </p:nvPr>
        </p:nvSpPr>
        <p:spPr/>
        <p:txBody>
          <a:bodyPr>
            <a:normAutofit fontScale="85000" lnSpcReduction="20000"/>
          </a:bodyPr>
          <a:lstStyle/>
          <a:p>
            <a:r>
              <a:rPr lang="en-US"/>
              <a:t>Templates for option appraisal, project review and risk assessment are useful in all types of projects and at all stages of the project life cycle </a:t>
            </a:r>
          </a:p>
          <a:p>
            <a:r>
              <a:rPr lang="en-US"/>
              <a:t>An introduction to the different legal structures provided useful basic knowledge and understanding which  some participants have already built upon.</a:t>
            </a:r>
          </a:p>
          <a:p>
            <a:r>
              <a:rPr lang="en-US"/>
              <a:t>An introduction to business planning made (almost) fun through exercises and examples helped demystify the process.</a:t>
            </a:r>
          </a:p>
          <a:p>
            <a:r>
              <a:rPr lang="en-US"/>
              <a:t>Business planning is important to raise funds for larger capital projects</a:t>
            </a:r>
          </a:p>
          <a:p>
            <a:endParaRPr lang="en-US"/>
          </a:p>
          <a:p>
            <a:pPr marL="627063" indent="-627063">
              <a:buNone/>
            </a:pPr>
            <a:r>
              <a:rPr lang="en-GB" i="1">
                <a:solidFill>
                  <a:srgbClr val="73BF3F"/>
                </a:solidFill>
              </a:rPr>
              <a:t>      ‘I feel that I've grown personally in my level of knowledge and understanding as a result.’</a:t>
            </a:r>
            <a:endParaRPr lang="en-GB">
              <a:latin typeface="Arial"/>
              <a:cs typeface="Arial"/>
            </a:endParaRPr>
          </a:p>
          <a:p>
            <a:endParaRPr lang="en-US"/>
          </a:p>
        </p:txBody>
      </p:sp>
    </p:spTree>
    <p:extLst>
      <p:ext uri="{BB962C8B-B14F-4D97-AF65-F5344CB8AC3E}">
        <p14:creationId xmlns:p14="http://schemas.microsoft.com/office/powerpoint/2010/main" val="4957705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4D085C-C130-6C4D-8742-1EB0E578B3DC}"/>
              </a:ext>
            </a:extLst>
          </p:cNvPr>
          <p:cNvSpPr>
            <a:spLocks noGrp="1"/>
          </p:cNvSpPr>
          <p:nvPr>
            <p:ph type="title"/>
          </p:nvPr>
        </p:nvSpPr>
        <p:spPr>
          <a:xfrm>
            <a:off x="628650" y="670773"/>
            <a:ext cx="7886700" cy="1082673"/>
          </a:xfrm>
        </p:spPr>
        <p:txBody>
          <a:bodyPr>
            <a:normAutofit fontScale="90000"/>
          </a:bodyPr>
          <a:lstStyle/>
          <a:p>
            <a:r>
              <a:rPr lang="en-US"/>
              <a:t>Lesson 6: Bespoke </a:t>
            </a:r>
            <a:r>
              <a:rPr lang="en-GB"/>
              <a:t>support helps progress key projects</a:t>
            </a:r>
            <a:endParaRPr lang="en-US"/>
          </a:p>
        </p:txBody>
      </p:sp>
      <p:sp>
        <p:nvSpPr>
          <p:cNvPr id="3" name="Text Placeholder 2">
            <a:extLst>
              <a:ext uri="{FF2B5EF4-FFF2-40B4-BE49-F238E27FC236}">
                <a16:creationId xmlns:a16="http://schemas.microsoft.com/office/drawing/2014/main" id="{70B2292D-0E5F-734B-80F5-D7D166956D60}"/>
              </a:ext>
            </a:extLst>
          </p:cNvPr>
          <p:cNvSpPr>
            <a:spLocks noGrp="1"/>
          </p:cNvSpPr>
          <p:nvPr>
            <p:ph type="body" sz="quarter" idx="13"/>
          </p:nvPr>
        </p:nvSpPr>
        <p:spPr/>
        <p:txBody>
          <a:bodyPr>
            <a:normAutofit fontScale="92500" lnSpcReduction="10000"/>
          </a:bodyPr>
          <a:lstStyle/>
          <a:p>
            <a:r>
              <a:rPr lang="en-US"/>
              <a:t>Help to prepare project presentations proved useful for some cluster members</a:t>
            </a:r>
          </a:p>
          <a:p>
            <a:r>
              <a:rPr lang="en-US"/>
              <a:t>In depth discussions and help to cluster members who offered their business plans for review.   </a:t>
            </a:r>
          </a:p>
          <a:p>
            <a:r>
              <a:rPr lang="en-US"/>
              <a:t>Help to consider which professionals would move projects forward</a:t>
            </a:r>
          </a:p>
          <a:p>
            <a:r>
              <a:rPr lang="en-US"/>
              <a:t>Help to examine whether project scope was sufficiently ambitious</a:t>
            </a:r>
          </a:p>
          <a:p>
            <a:pPr marL="0" indent="0" algn="ctr">
              <a:buNone/>
            </a:pPr>
            <a:r>
              <a:rPr lang="en-GB" i="1">
                <a:solidFill>
                  <a:srgbClr val="73BF3F"/>
                </a:solidFill>
              </a:rPr>
              <a:t>‘Thanks again to you and Margaret for delivering an interesting and informative series of events surrounding the development of projects. ’</a:t>
            </a:r>
            <a:endParaRPr lang="en-US"/>
          </a:p>
        </p:txBody>
      </p:sp>
    </p:spTree>
    <p:extLst>
      <p:ext uri="{BB962C8B-B14F-4D97-AF65-F5344CB8AC3E}">
        <p14:creationId xmlns:p14="http://schemas.microsoft.com/office/powerpoint/2010/main" val="4723035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FC535D-77B9-4E26-95F4-ABFCDF96A059}"/>
              </a:ext>
            </a:extLst>
          </p:cNvPr>
          <p:cNvSpPr>
            <a:spLocks noGrp="1"/>
          </p:cNvSpPr>
          <p:nvPr>
            <p:ph type="title"/>
          </p:nvPr>
        </p:nvSpPr>
        <p:spPr/>
        <p:txBody>
          <a:bodyPr/>
          <a:lstStyle/>
          <a:p>
            <a:r>
              <a:rPr lang="en-US">
                <a:latin typeface="Arial"/>
                <a:cs typeface="Arial"/>
              </a:rPr>
              <a:t>Next steps for participants</a:t>
            </a:r>
            <a:endParaRPr lang="en-US"/>
          </a:p>
        </p:txBody>
      </p:sp>
      <p:sp>
        <p:nvSpPr>
          <p:cNvPr id="3" name="Content Placeholder 2">
            <a:extLst>
              <a:ext uri="{FF2B5EF4-FFF2-40B4-BE49-F238E27FC236}">
                <a16:creationId xmlns:a16="http://schemas.microsoft.com/office/drawing/2014/main" id="{F98326D7-D406-4280-8B62-CE9B451BEBF5}"/>
              </a:ext>
            </a:extLst>
          </p:cNvPr>
          <p:cNvSpPr>
            <a:spLocks noGrp="1"/>
          </p:cNvSpPr>
          <p:nvPr>
            <p:ph idx="4294967295"/>
          </p:nvPr>
        </p:nvSpPr>
        <p:spPr>
          <a:xfrm>
            <a:off x="628650" y="1825625"/>
            <a:ext cx="7886700" cy="4117975"/>
          </a:xfrm>
        </p:spPr>
        <p:txBody>
          <a:bodyPr>
            <a:normAutofit fontScale="25000" lnSpcReduction="20000"/>
          </a:bodyPr>
          <a:lstStyle/>
          <a:p>
            <a:endParaRPr lang="en-US" sz="4500" i="1"/>
          </a:p>
          <a:p>
            <a:r>
              <a:rPr lang="en-US" sz="9600" i="1"/>
              <a:t>Use tools and templates in their areas</a:t>
            </a:r>
          </a:p>
          <a:p>
            <a:endParaRPr lang="en-US" sz="9600" i="1"/>
          </a:p>
          <a:p>
            <a:r>
              <a:rPr lang="en-US" sz="9600" i="1"/>
              <a:t>Use confidence and learning from the Cluster in making projects happen in their area</a:t>
            </a:r>
          </a:p>
          <a:p>
            <a:endParaRPr lang="en-US" sz="9600" i="1"/>
          </a:p>
          <a:p>
            <a:r>
              <a:rPr lang="en-US" sz="9600" i="1"/>
              <a:t>Use the network of participants on workplace</a:t>
            </a:r>
          </a:p>
          <a:p>
            <a:endParaRPr lang="en-US" sz="9600" i="1"/>
          </a:p>
          <a:p>
            <a:r>
              <a:rPr lang="en-US" sz="9600" i="1"/>
              <a:t>Use aftercare - Dr. Project</a:t>
            </a:r>
          </a:p>
          <a:p>
            <a:pPr marL="0" indent="0">
              <a:buNone/>
            </a:pPr>
            <a:endParaRPr lang="en-US" sz="9600" i="1"/>
          </a:p>
          <a:p>
            <a:r>
              <a:rPr lang="en-US" sz="9600" i="1"/>
              <a:t>Undertake further accredited PM training e.g. Prince 2</a:t>
            </a:r>
            <a:br>
              <a:rPr lang="en-US" sz="9600" i="1"/>
            </a:br>
            <a:br>
              <a:rPr lang="en-US" sz="4500" i="1"/>
            </a:br>
            <a:br>
              <a:rPr lang="en-US" i="1"/>
            </a:br>
            <a:endParaRPr lang="en-US" i="1"/>
          </a:p>
          <a:p>
            <a:pPr marL="0" indent="0">
              <a:buNone/>
            </a:pPr>
            <a:endParaRPr lang="en-US" i="1"/>
          </a:p>
          <a:p>
            <a:pPr marL="0" indent="0">
              <a:buNone/>
            </a:pPr>
            <a:br>
              <a:rPr lang="en-US" i="1"/>
            </a:br>
            <a:endParaRPr lang="en-US" i="1"/>
          </a:p>
        </p:txBody>
      </p:sp>
    </p:spTree>
    <p:extLst>
      <p:ext uri="{BB962C8B-B14F-4D97-AF65-F5344CB8AC3E}">
        <p14:creationId xmlns:p14="http://schemas.microsoft.com/office/powerpoint/2010/main" val="14630913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7B6F8F-8DD0-444A-B9E6-A7F71796C160}"/>
              </a:ext>
            </a:extLst>
          </p:cNvPr>
          <p:cNvSpPr>
            <a:spLocks noGrp="1"/>
          </p:cNvSpPr>
          <p:nvPr>
            <p:ph type="title"/>
          </p:nvPr>
        </p:nvSpPr>
        <p:spPr/>
        <p:txBody>
          <a:bodyPr/>
          <a:lstStyle/>
          <a:p>
            <a:r>
              <a:rPr lang="en-US">
                <a:latin typeface="Arial"/>
                <a:cs typeface="Arial"/>
              </a:rPr>
              <a:t>Further discussion</a:t>
            </a:r>
            <a:endParaRPr lang="en-US"/>
          </a:p>
        </p:txBody>
      </p:sp>
      <p:sp>
        <p:nvSpPr>
          <p:cNvPr id="3" name="Content Placeholder 2">
            <a:extLst>
              <a:ext uri="{FF2B5EF4-FFF2-40B4-BE49-F238E27FC236}">
                <a16:creationId xmlns:a16="http://schemas.microsoft.com/office/drawing/2014/main" id="{CCEDDA8C-A8D2-477D-9B70-FC39C61E30A2}"/>
              </a:ext>
            </a:extLst>
          </p:cNvPr>
          <p:cNvSpPr>
            <a:spLocks noGrp="1"/>
          </p:cNvSpPr>
          <p:nvPr>
            <p:ph idx="4294967295"/>
          </p:nvPr>
        </p:nvSpPr>
        <p:spPr>
          <a:xfrm>
            <a:off x="628650" y="1825625"/>
            <a:ext cx="7886700" cy="4351338"/>
          </a:xfrm>
        </p:spPr>
        <p:txBody>
          <a:bodyPr>
            <a:normAutofit fontScale="25000" lnSpcReduction="20000"/>
          </a:bodyPr>
          <a:lstStyle/>
          <a:p>
            <a:r>
              <a:rPr lang="en-GB" sz="8000">
                <a:latin typeface="Arial"/>
                <a:ea typeface="Calibri"/>
                <a:cs typeface="Times New Roman"/>
              </a:rPr>
              <a:t>The level of experience varied considerably from very limited experience for some of the participants - to those who had been part of larger project development and wanted to understand more. </a:t>
            </a:r>
          </a:p>
          <a:p>
            <a:r>
              <a:rPr lang="en-US" sz="8000" i="1"/>
              <a:t>A number of the areas wanted more training as they said that they had just started to feel comfortable and get to grips with it</a:t>
            </a:r>
          </a:p>
          <a:p>
            <a:r>
              <a:rPr lang="en-US" sz="8000" i="1"/>
              <a:t>Implementation still needs some support as participants inevitably have their initial confidence knocked when unanticipated barriers and challenges emerge</a:t>
            </a:r>
          </a:p>
          <a:p>
            <a:r>
              <a:rPr lang="en-US" sz="8000" i="1"/>
              <a:t>A small nucleus of participants were ready for a more advanced session. With some further training there is the potential for this group to provide the nucleus of critical friend /support (resident to resident support)</a:t>
            </a:r>
          </a:p>
          <a:p>
            <a:pPr marL="0" indent="0">
              <a:buNone/>
            </a:pPr>
            <a:br>
              <a:rPr lang="en-US" i="1"/>
            </a:br>
            <a:br>
              <a:rPr lang="en-US" i="1"/>
            </a:br>
            <a:br>
              <a:rPr lang="en-US" i="1"/>
            </a:br>
            <a:br>
              <a:rPr lang="en-US" i="1"/>
            </a:br>
            <a:br>
              <a:rPr lang="en-US" i="1"/>
            </a:br>
            <a:br>
              <a:rPr lang="en-US" i="1"/>
            </a:br>
            <a:br>
              <a:rPr lang="en-US" i="1"/>
            </a:br>
            <a:endParaRPr lang="en-US"/>
          </a:p>
        </p:txBody>
      </p:sp>
    </p:spTree>
    <p:extLst>
      <p:ext uri="{BB962C8B-B14F-4D97-AF65-F5344CB8AC3E}">
        <p14:creationId xmlns:p14="http://schemas.microsoft.com/office/powerpoint/2010/main" val="26036019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687200-4FD2-41B1-8A69-37E7E6272F0D}"/>
              </a:ext>
            </a:extLst>
          </p:cNvPr>
          <p:cNvSpPr>
            <a:spLocks noGrp="1"/>
          </p:cNvSpPr>
          <p:nvPr>
            <p:ph type="title"/>
          </p:nvPr>
        </p:nvSpPr>
        <p:spPr/>
        <p:txBody>
          <a:bodyPr>
            <a:normAutofit fontScale="90000"/>
          </a:bodyPr>
          <a:lstStyle/>
          <a:p>
            <a:r>
              <a:rPr lang="en-US">
                <a:latin typeface="Arial"/>
                <a:cs typeface="Arial"/>
              </a:rPr>
              <a:t>Making Projects Happen Cluster: extra resources </a:t>
            </a:r>
            <a:endParaRPr lang="en-US"/>
          </a:p>
        </p:txBody>
      </p:sp>
      <p:sp>
        <p:nvSpPr>
          <p:cNvPr id="3" name="Content Placeholder 2">
            <a:extLst>
              <a:ext uri="{FF2B5EF4-FFF2-40B4-BE49-F238E27FC236}">
                <a16:creationId xmlns:a16="http://schemas.microsoft.com/office/drawing/2014/main" id="{6BD87335-77F6-4EF9-94D8-6429AF1A291C}"/>
              </a:ext>
            </a:extLst>
          </p:cNvPr>
          <p:cNvSpPr>
            <a:spLocks noGrp="1"/>
          </p:cNvSpPr>
          <p:nvPr>
            <p:ph idx="4294967295"/>
          </p:nvPr>
        </p:nvSpPr>
        <p:spPr>
          <a:xfrm>
            <a:off x="628650" y="1825625"/>
            <a:ext cx="7886700" cy="4351338"/>
          </a:xfrm>
        </p:spPr>
        <p:txBody>
          <a:bodyPr/>
          <a:lstStyle/>
          <a:p>
            <a:pPr marL="0" indent="0">
              <a:buNone/>
            </a:pPr>
            <a:r>
              <a:rPr lang="en-US" i="1" dirty="0"/>
              <a:t>All resources used and presentation material from guest speakers have been uploaded onto Workplace in the MPH Learning Cluster section for participants to access and use.</a:t>
            </a:r>
          </a:p>
        </p:txBody>
      </p:sp>
    </p:spTree>
    <p:extLst>
      <p:ext uri="{BB962C8B-B14F-4D97-AF65-F5344CB8AC3E}">
        <p14:creationId xmlns:p14="http://schemas.microsoft.com/office/powerpoint/2010/main" val="40018504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76D75E-C847-4E10-9E3D-05FCEA9087FB}"/>
              </a:ext>
            </a:extLst>
          </p:cNvPr>
          <p:cNvSpPr>
            <a:spLocks noGrp="1"/>
          </p:cNvSpPr>
          <p:nvPr>
            <p:ph type="title"/>
          </p:nvPr>
        </p:nvSpPr>
        <p:spPr/>
        <p:txBody>
          <a:bodyPr>
            <a:normAutofit fontScale="90000"/>
          </a:bodyPr>
          <a:lstStyle/>
          <a:p>
            <a:r>
              <a:rPr lang="en-GB">
                <a:latin typeface="Arial"/>
                <a:cs typeface="Arial"/>
              </a:rPr>
              <a:t>About Big Local learning clusters </a:t>
            </a:r>
            <a:endParaRPr lang="en-US"/>
          </a:p>
        </p:txBody>
      </p:sp>
      <p:sp>
        <p:nvSpPr>
          <p:cNvPr id="3" name="Content Placeholder 2">
            <a:extLst>
              <a:ext uri="{FF2B5EF4-FFF2-40B4-BE49-F238E27FC236}">
                <a16:creationId xmlns:a16="http://schemas.microsoft.com/office/drawing/2014/main" id="{31133C4C-DD7D-4021-BD69-2D95195A05F2}"/>
              </a:ext>
            </a:extLst>
          </p:cNvPr>
          <p:cNvSpPr>
            <a:spLocks noGrp="1"/>
          </p:cNvSpPr>
          <p:nvPr>
            <p:ph idx="4294967295"/>
          </p:nvPr>
        </p:nvSpPr>
        <p:spPr>
          <a:xfrm>
            <a:off x="628650" y="1825625"/>
            <a:ext cx="7886700" cy="4351338"/>
          </a:xfrm>
        </p:spPr>
        <p:txBody>
          <a:bodyPr>
            <a:normAutofit/>
          </a:bodyPr>
          <a:lstStyle/>
          <a:p>
            <a:pPr marL="0" indent="0">
              <a:spcAft>
                <a:spcPts val="1200"/>
              </a:spcAft>
              <a:buNone/>
            </a:pPr>
            <a:r>
              <a:rPr lang="en-GB" sz="2300">
                <a:latin typeface="Arial"/>
                <a:cs typeface="Arial"/>
              </a:rPr>
              <a:t>Learning clusters were developed so that a group of residents from across Big Local areas could go beyond the limits of a one-day event, meeting several times over the course of a year to get to know each other better and go deeper into a topic – whether this is a specific theme or skill. </a:t>
            </a:r>
          </a:p>
          <a:p>
            <a:pPr marL="0" indent="0">
              <a:buNone/>
            </a:pPr>
            <a:r>
              <a:rPr lang="en-GB" sz="2300">
                <a:latin typeface="Arial"/>
                <a:cs typeface="Arial"/>
              </a:rPr>
              <a:t>Clusters are designed to combine peer learning and inspiring stories from participants with guidance from experts who could take learning to the next level. </a:t>
            </a:r>
          </a:p>
          <a:p>
            <a:pPr marL="0" indent="0">
              <a:buNone/>
            </a:pPr>
            <a:r>
              <a:rPr lang="en-GB" sz="2300">
                <a:latin typeface="Arial"/>
                <a:cs typeface="Arial"/>
              </a:rPr>
              <a:t>Lessons can also be shared with partnership members and other communities who do not attend, contributing to improved understanding of a topic area.</a:t>
            </a:r>
          </a:p>
          <a:p>
            <a:endParaRPr lang="en-US"/>
          </a:p>
        </p:txBody>
      </p:sp>
    </p:spTree>
    <p:extLst>
      <p:ext uri="{BB962C8B-B14F-4D97-AF65-F5344CB8AC3E}">
        <p14:creationId xmlns:p14="http://schemas.microsoft.com/office/powerpoint/2010/main" val="20085553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3DF2A-C4A8-4ADF-957C-7DBB9E041D30}"/>
              </a:ext>
            </a:extLst>
          </p:cNvPr>
          <p:cNvSpPr>
            <a:spLocks noGrp="1"/>
          </p:cNvSpPr>
          <p:nvPr>
            <p:ph type="title"/>
          </p:nvPr>
        </p:nvSpPr>
        <p:spPr/>
        <p:txBody>
          <a:bodyPr>
            <a:normAutofit fontScale="90000"/>
          </a:bodyPr>
          <a:lstStyle/>
          <a:p>
            <a:r>
              <a:rPr lang="en-GB">
                <a:latin typeface="Arial"/>
                <a:cs typeface="Arial"/>
              </a:rPr>
              <a:t>About the Making Projects Happen Cluster</a:t>
            </a:r>
            <a:endParaRPr lang="en-US"/>
          </a:p>
        </p:txBody>
      </p:sp>
      <p:sp>
        <p:nvSpPr>
          <p:cNvPr id="3" name="Content Placeholder 2">
            <a:extLst>
              <a:ext uri="{FF2B5EF4-FFF2-40B4-BE49-F238E27FC236}">
                <a16:creationId xmlns:a16="http://schemas.microsoft.com/office/drawing/2014/main" id="{8153B943-C9D4-4175-9BA5-C0BED23EFE11}"/>
              </a:ext>
            </a:extLst>
          </p:cNvPr>
          <p:cNvSpPr>
            <a:spLocks noGrp="1"/>
          </p:cNvSpPr>
          <p:nvPr>
            <p:ph idx="4294967295"/>
          </p:nvPr>
        </p:nvSpPr>
        <p:spPr>
          <a:xfrm>
            <a:off x="628650" y="1825625"/>
            <a:ext cx="7886700" cy="4351338"/>
          </a:xfrm>
        </p:spPr>
        <p:txBody>
          <a:bodyPr>
            <a:normAutofit lnSpcReduction="10000"/>
          </a:bodyPr>
          <a:lstStyle/>
          <a:p>
            <a:pPr marL="0" indent="0">
              <a:buNone/>
            </a:pPr>
            <a:r>
              <a:rPr lang="en-GB" i="1"/>
              <a:t>Managing project delivery can be compared to being a ring-master – getting all the ‘acts’ to work together to make an exciting show.   Or a conductor of an orchestra, getting all the musicians to play together so they create a beautiful musical masterpiece, appreciated by the whole audience. </a:t>
            </a:r>
          </a:p>
          <a:p>
            <a:pPr marL="0" indent="0">
              <a:buNone/>
            </a:pPr>
            <a:r>
              <a:rPr lang="en-GB" i="1"/>
              <a:t>In the same way – to make projects happen and be successful, it is important to get people, organisations and resources working together so that key tasks can be completed, at the right time and in the right way. </a:t>
            </a:r>
            <a:endParaRPr lang="en-US" i="1"/>
          </a:p>
        </p:txBody>
      </p:sp>
    </p:spTree>
    <p:extLst>
      <p:ext uri="{BB962C8B-B14F-4D97-AF65-F5344CB8AC3E}">
        <p14:creationId xmlns:p14="http://schemas.microsoft.com/office/powerpoint/2010/main" val="38041180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3DF2A-C4A8-4ADF-957C-7DBB9E041D30}"/>
              </a:ext>
            </a:extLst>
          </p:cNvPr>
          <p:cNvSpPr>
            <a:spLocks noGrp="1"/>
          </p:cNvSpPr>
          <p:nvPr>
            <p:ph type="title"/>
          </p:nvPr>
        </p:nvSpPr>
        <p:spPr/>
        <p:txBody>
          <a:bodyPr>
            <a:normAutofit fontScale="90000"/>
          </a:bodyPr>
          <a:lstStyle/>
          <a:p>
            <a:r>
              <a:rPr lang="en-GB"/>
              <a:t>About the Making Projects Happen Cluster</a:t>
            </a:r>
            <a:endParaRPr lang="en-US"/>
          </a:p>
        </p:txBody>
      </p:sp>
      <p:sp>
        <p:nvSpPr>
          <p:cNvPr id="3" name="Content Placeholder 2">
            <a:extLst>
              <a:ext uri="{FF2B5EF4-FFF2-40B4-BE49-F238E27FC236}">
                <a16:creationId xmlns:a16="http://schemas.microsoft.com/office/drawing/2014/main" id="{8153B943-C9D4-4175-9BA5-C0BED23EFE11}"/>
              </a:ext>
            </a:extLst>
          </p:cNvPr>
          <p:cNvSpPr>
            <a:spLocks noGrp="1"/>
          </p:cNvSpPr>
          <p:nvPr>
            <p:ph idx="4294967295"/>
          </p:nvPr>
        </p:nvSpPr>
        <p:spPr>
          <a:xfrm>
            <a:off x="628649" y="1825625"/>
            <a:ext cx="8295217" cy="4846108"/>
          </a:xfrm>
        </p:spPr>
        <p:txBody>
          <a:bodyPr>
            <a:normAutofit/>
          </a:bodyPr>
          <a:lstStyle/>
          <a:p>
            <a:pPr marL="457189" lvl="1" indent="0">
              <a:buNone/>
            </a:pPr>
            <a:r>
              <a:rPr lang="en-US"/>
              <a:t>All Big Locals have made activities happen in their areas but many are keen to develop more involved projects.  This learning cluster was about giving people skills, confidence and understanding of HOW to make projects happen in their areas.</a:t>
            </a:r>
          </a:p>
          <a:p>
            <a:pPr marL="457189" lvl="1" indent="0">
              <a:buNone/>
            </a:pPr>
            <a:endParaRPr lang="en-US"/>
          </a:p>
          <a:p>
            <a:pPr marL="457189" lvl="1" indent="0">
              <a:buNone/>
            </a:pPr>
            <a:r>
              <a:rPr lang="en-US"/>
              <a:t>Over the course of 2019 board members, residents and workers from 22 big local areas came together to learn about tools and approaches as well as how to overcome challenges and barriers to make projects happen.</a:t>
            </a:r>
          </a:p>
          <a:p>
            <a:pPr marL="457189" lvl="1" indent="0">
              <a:buNone/>
            </a:pPr>
            <a:endParaRPr lang="en-US"/>
          </a:p>
          <a:p>
            <a:pPr marL="457189" lvl="1" indent="0">
              <a:buNone/>
            </a:pPr>
            <a:endParaRPr lang="en-US"/>
          </a:p>
          <a:p>
            <a:pPr marL="0" indent="0">
              <a:buNone/>
            </a:pPr>
            <a:endParaRPr lang="en-GB"/>
          </a:p>
          <a:p>
            <a:pPr marL="0" indent="0">
              <a:buNone/>
            </a:pPr>
            <a:endParaRPr lang="en-GB"/>
          </a:p>
          <a:p>
            <a:pPr marL="0" indent="0">
              <a:buNone/>
            </a:pPr>
            <a:endParaRPr lang="en-US" i="1"/>
          </a:p>
        </p:txBody>
      </p:sp>
    </p:spTree>
    <p:extLst>
      <p:ext uri="{BB962C8B-B14F-4D97-AF65-F5344CB8AC3E}">
        <p14:creationId xmlns:p14="http://schemas.microsoft.com/office/powerpoint/2010/main" val="7730145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E1AE1-373E-C84C-9E3B-A16117F4101C}"/>
              </a:ext>
            </a:extLst>
          </p:cNvPr>
          <p:cNvSpPr>
            <a:spLocks noGrp="1"/>
          </p:cNvSpPr>
          <p:nvPr>
            <p:ph type="title"/>
          </p:nvPr>
        </p:nvSpPr>
        <p:spPr>
          <a:xfrm>
            <a:off x="628650" y="608020"/>
            <a:ext cx="7886700" cy="1082673"/>
          </a:xfrm>
        </p:spPr>
        <p:txBody>
          <a:bodyPr>
            <a:normAutofit/>
          </a:bodyPr>
          <a:lstStyle/>
          <a:p>
            <a:r>
              <a:rPr lang="en-US" sz="3200"/>
              <a:t>Developing the cluster documents – the Big Local Project Life Cycle Checklist </a:t>
            </a:r>
          </a:p>
        </p:txBody>
      </p:sp>
      <p:sp>
        <p:nvSpPr>
          <p:cNvPr id="3" name="Text Placeholder 2">
            <a:extLst>
              <a:ext uri="{FF2B5EF4-FFF2-40B4-BE49-F238E27FC236}">
                <a16:creationId xmlns:a16="http://schemas.microsoft.com/office/drawing/2014/main" id="{21AB3DB9-1B02-204A-926F-85324311762B}"/>
              </a:ext>
            </a:extLst>
          </p:cNvPr>
          <p:cNvSpPr>
            <a:spLocks noGrp="1"/>
          </p:cNvSpPr>
          <p:nvPr>
            <p:ph type="body" sz="quarter" idx="13"/>
          </p:nvPr>
        </p:nvSpPr>
        <p:spPr>
          <a:xfrm>
            <a:off x="628650" y="1690693"/>
            <a:ext cx="7886700" cy="5004575"/>
          </a:xfrm>
        </p:spPr>
        <p:txBody>
          <a:bodyPr>
            <a:normAutofit/>
          </a:bodyPr>
          <a:lstStyle/>
          <a:p>
            <a:r>
              <a:rPr lang="en-GB" sz="2100"/>
              <a:t>A bespoke Big Local project management framework was designed as an understandable and easy to use tool.   </a:t>
            </a:r>
          </a:p>
          <a:p>
            <a:r>
              <a:rPr lang="en-GB" sz="2100"/>
              <a:t>This built on a fundamental principle of project management – to ensure all people and resources work together so that key tasks can be completed, in the right time and the right way. </a:t>
            </a:r>
          </a:p>
          <a:p>
            <a:r>
              <a:rPr lang="en-GB" sz="2100"/>
              <a:t>To make it understandable and adaptable for all levels of experience– it was developed as a ‘checklist’’</a:t>
            </a:r>
          </a:p>
          <a:p>
            <a:r>
              <a:rPr lang="en-GB" sz="2100"/>
              <a:t>The Big Local project life cycle checklist grouped tasks into four simple stages.  Each workshop focused around one key stage.</a:t>
            </a:r>
          </a:p>
          <a:p>
            <a:pPr marL="0" indent="0">
              <a:buNone/>
            </a:pPr>
            <a:endParaRPr lang="en-GB" sz="2000" i="1"/>
          </a:p>
          <a:p>
            <a:pPr marL="457189" lvl="1" indent="0">
              <a:buNone/>
            </a:pPr>
            <a:r>
              <a:rPr lang="en-GB" sz="2000"/>
              <a:t>Stage 1 Getting started – Preparing your project</a:t>
            </a:r>
          </a:p>
          <a:p>
            <a:pPr marL="457189" lvl="1" indent="0">
              <a:buNone/>
            </a:pPr>
            <a:r>
              <a:rPr lang="en-GB" sz="2000"/>
              <a:t>Stage 2 Planning your project </a:t>
            </a:r>
          </a:p>
          <a:p>
            <a:pPr marL="457189" lvl="1" indent="0">
              <a:buNone/>
            </a:pPr>
            <a:r>
              <a:rPr lang="en-GB" sz="2000"/>
              <a:t>Stage 3 Implementing your project</a:t>
            </a:r>
          </a:p>
          <a:p>
            <a:pPr marL="457189" lvl="1" indent="0">
              <a:buNone/>
            </a:pPr>
            <a:r>
              <a:rPr lang="en-GB" sz="2000"/>
              <a:t>Stage 4 Reflection &amp; and on-going management</a:t>
            </a:r>
          </a:p>
          <a:p>
            <a:pPr marL="457189" lvl="1" indent="0">
              <a:buNone/>
            </a:pPr>
            <a:endParaRPr lang="en-GB"/>
          </a:p>
          <a:p>
            <a:endParaRPr lang="en-GB" i="1"/>
          </a:p>
          <a:p>
            <a:pPr marL="0" indent="0">
              <a:buNone/>
            </a:pPr>
            <a:endParaRPr lang="en-GB"/>
          </a:p>
          <a:p>
            <a:endParaRPr lang="en-US"/>
          </a:p>
        </p:txBody>
      </p:sp>
    </p:spTree>
    <p:extLst>
      <p:ext uri="{BB962C8B-B14F-4D97-AF65-F5344CB8AC3E}">
        <p14:creationId xmlns:p14="http://schemas.microsoft.com/office/powerpoint/2010/main" val="13731525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728B23-97AB-42DB-B1DC-2C71E97C04C8}"/>
              </a:ext>
            </a:extLst>
          </p:cNvPr>
          <p:cNvSpPr>
            <a:spLocks noGrp="1"/>
          </p:cNvSpPr>
          <p:nvPr>
            <p:ph type="title"/>
          </p:nvPr>
        </p:nvSpPr>
        <p:spPr/>
        <p:txBody>
          <a:bodyPr/>
          <a:lstStyle/>
          <a:p>
            <a:r>
              <a:rPr lang="en-GB"/>
              <a:t>Aims of the cluster</a:t>
            </a:r>
            <a:endParaRPr lang="en-US"/>
          </a:p>
        </p:txBody>
      </p:sp>
      <p:sp>
        <p:nvSpPr>
          <p:cNvPr id="3" name="Content Placeholder 2">
            <a:extLst>
              <a:ext uri="{FF2B5EF4-FFF2-40B4-BE49-F238E27FC236}">
                <a16:creationId xmlns:a16="http://schemas.microsoft.com/office/drawing/2014/main" id="{1CA944BB-811B-45E1-BBAA-0CEB30822629}"/>
              </a:ext>
            </a:extLst>
          </p:cNvPr>
          <p:cNvSpPr>
            <a:spLocks noGrp="1"/>
          </p:cNvSpPr>
          <p:nvPr>
            <p:ph idx="1"/>
          </p:nvPr>
        </p:nvSpPr>
        <p:spPr/>
        <p:txBody>
          <a:bodyPr>
            <a:normAutofit fontScale="77500" lnSpcReduction="20000"/>
          </a:bodyPr>
          <a:lstStyle/>
          <a:p>
            <a:pPr marL="0" indent="0">
              <a:buNone/>
            </a:pPr>
            <a:endParaRPr lang="en-GB" i="1"/>
          </a:p>
          <a:p>
            <a:pPr marL="514350" indent="-514350">
              <a:buFont typeface="+mj-lt"/>
              <a:buAutoNum type="arabicPeriod"/>
            </a:pPr>
            <a:r>
              <a:rPr lang="en-GB" i="1"/>
              <a:t>To make project management understandable for all – increasing understanding of HOW to implement projects</a:t>
            </a:r>
          </a:p>
          <a:p>
            <a:pPr marL="514350" indent="-514350">
              <a:buFont typeface="+mj-lt"/>
              <a:buAutoNum type="arabicPeriod"/>
            </a:pPr>
            <a:r>
              <a:rPr lang="en-GB" i="1"/>
              <a:t>Learning about your (client) role and how different professionals and partnerships can make a difference.</a:t>
            </a:r>
          </a:p>
          <a:p>
            <a:pPr marL="514350" indent="-514350">
              <a:buFont typeface="+mj-lt"/>
              <a:buAutoNum type="arabicPeriod"/>
            </a:pPr>
            <a:r>
              <a:rPr lang="en-GB" i="1"/>
              <a:t>Learning from real examples  by sharing local issues, challenges and successes</a:t>
            </a:r>
          </a:p>
          <a:p>
            <a:pPr marL="514350" indent="-514350">
              <a:buFont typeface="+mj-lt"/>
              <a:buAutoNum type="arabicPeriod"/>
            </a:pPr>
            <a:r>
              <a:rPr lang="en-GB" i="1"/>
              <a:t>Build confidence and ambition towards implementing and delivering successful projects  </a:t>
            </a:r>
          </a:p>
          <a:p>
            <a:pPr marL="514350" indent="-514350">
              <a:buFont typeface="+mj-lt"/>
              <a:buAutoNum type="arabicPeriod"/>
            </a:pPr>
            <a:r>
              <a:rPr lang="en-GB" i="1"/>
              <a:t>Providing practical, easy to use and understand tools and techniques</a:t>
            </a:r>
          </a:p>
          <a:p>
            <a:pPr marL="514350" indent="-514350">
              <a:buFont typeface="+mj-lt"/>
              <a:buAutoNum type="arabicPeriod"/>
            </a:pPr>
            <a:r>
              <a:rPr lang="en-GB" i="1"/>
              <a:t>Provide bespoke support to help progress key projects</a:t>
            </a:r>
          </a:p>
          <a:p>
            <a:pPr marL="0" indent="0">
              <a:buNone/>
            </a:pPr>
            <a:endParaRPr lang="en-US" i="1"/>
          </a:p>
        </p:txBody>
      </p:sp>
    </p:spTree>
    <p:extLst>
      <p:ext uri="{BB962C8B-B14F-4D97-AF65-F5344CB8AC3E}">
        <p14:creationId xmlns:p14="http://schemas.microsoft.com/office/powerpoint/2010/main" val="10728868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Cluster participants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33453868"/>
              </p:ext>
            </p:extLst>
          </p:nvPr>
        </p:nvGraphicFramePr>
        <p:xfrm>
          <a:off x="818832" y="1661839"/>
          <a:ext cx="7236210" cy="4356844"/>
        </p:xfrm>
        <a:graphic>
          <a:graphicData uri="http://schemas.openxmlformats.org/drawingml/2006/table">
            <a:tbl>
              <a:tblPr firstRow="1" firstCol="1" bandRow="1">
                <a:tableStyleId>{5C22544A-7EE6-4342-B048-85BDC9FD1C3A}</a:tableStyleId>
              </a:tblPr>
              <a:tblGrid>
                <a:gridCol w="2208429">
                  <a:extLst>
                    <a:ext uri="{9D8B030D-6E8A-4147-A177-3AD203B41FA5}">
                      <a16:colId xmlns:a16="http://schemas.microsoft.com/office/drawing/2014/main" val="20000"/>
                    </a:ext>
                  </a:extLst>
                </a:gridCol>
                <a:gridCol w="1354889">
                  <a:extLst>
                    <a:ext uri="{9D8B030D-6E8A-4147-A177-3AD203B41FA5}">
                      <a16:colId xmlns:a16="http://schemas.microsoft.com/office/drawing/2014/main" val="20001"/>
                    </a:ext>
                  </a:extLst>
                </a:gridCol>
                <a:gridCol w="2513891">
                  <a:extLst>
                    <a:ext uri="{9D8B030D-6E8A-4147-A177-3AD203B41FA5}">
                      <a16:colId xmlns:a16="http://schemas.microsoft.com/office/drawing/2014/main" val="20002"/>
                    </a:ext>
                  </a:extLst>
                </a:gridCol>
                <a:gridCol w="1159001">
                  <a:extLst>
                    <a:ext uri="{9D8B030D-6E8A-4147-A177-3AD203B41FA5}">
                      <a16:colId xmlns:a16="http://schemas.microsoft.com/office/drawing/2014/main" val="20003"/>
                    </a:ext>
                  </a:extLst>
                </a:gridCol>
              </a:tblGrid>
              <a:tr h="1028700">
                <a:tc>
                  <a:txBody>
                    <a:bodyPr/>
                    <a:lstStyle/>
                    <a:p>
                      <a:pPr>
                        <a:spcAft>
                          <a:spcPts val="0"/>
                        </a:spcAft>
                      </a:pPr>
                      <a:r>
                        <a:rPr lang="en-US" sz="2400" kern="1200">
                          <a:effectLst/>
                        </a:rPr>
                        <a:t>Big Local area</a:t>
                      </a:r>
                      <a:endParaRPr lang="en-GB" sz="1100">
                        <a:effectLst/>
                        <a:latin typeface="Calibri"/>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spcAft>
                          <a:spcPts val="0"/>
                        </a:spcAft>
                      </a:pPr>
                      <a:r>
                        <a:rPr lang="en-US" sz="2400" kern="1200">
                          <a:effectLst/>
                        </a:rPr>
                        <a:t>Region </a:t>
                      </a:r>
                      <a:endParaRPr lang="en-GB" sz="1100">
                        <a:effectLst/>
                        <a:latin typeface="Calibri"/>
                        <a:ea typeface="Times New Roman"/>
                        <a:cs typeface="Times New Roman"/>
                      </a:endParaRPr>
                    </a:p>
                  </a:txBody>
                  <a:tcPr marL="68580" marR="68580"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spcAft>
                          <a:spcPts val="0"/>
                        </a:spcAft>
                      </a:pPr>
                      <a:r>
                        <a:rPr lang="en-US" sz="2400" kern="1200">
                          <a:effectLst/>
                        </a:rPr>
                        <a:t>Big Local area</a:t>
                      </a:r>
                      <a:endParaRPr lang="en-GB" sz="1100">
                        <a:effectLst/>
                        <a:latin typeface="Calibri"/>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spcAft>
                          <a:spcPts val="0"/>
                        </a:spcAft>
                      </a:pPr>
                      <a:r>
                        <a:rPr lang="en-US" sz="2400" kern="1200">
                          <a:effectLst/>
                        </a:rPr>
                        <a:t>Region </a:t>
                      </a:r>
                      <a:endParaRPr lang="en-GB" sz="1100">
                        <a:effectLst/>
                        <a:latin typeface="Calibri"/>
                        <a:ea typeface="Times New Roman"/>
                        <a:cs typeface="Times New Roman"/>
                      </a:endParaRPr>
                    </a:p>
                  </a:txBody>
                  <a:tcPr marL="68580" marR="68580"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0"/>
                  </a:ext>
                </a:extLst>
              </a:tr>
              <a:tr h="259336">
                <a:tc>
                  <a:txBody>
                    <a:bodyPr/>
                    <a:lstStyle/>
                    <a:p>
                      <a:pPr>
                        <a:lnSpc>
                          <a:spcPct val="115000"/>
                        </a:lnSpc>
                        <a:spcAft>
                          <a:spcPts val="0"/>
                        </a:spcAft>
                      </a:pPr>
                      <a:r>
                        <a:rPr lang="en-GB" sz="1100" b="0">
                          <a:solidFill>
                            <a:schemeClr val="tx1"/>
                          </a:solidFill>
                          <a:effectLst/>
                        </a:rPr>
                        <a:t>Sale West</a:t>
                      </a:r>
                      <a:endParaRPr lang="en-GB" sz="1100" b="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solidFill>
                      <a:schemeClr val="accent1">
                        <a:lumMod val="40000"/>
                        <a:lumOff val="60000"/>
                      </a:schemeClr>
                    </a:solidFill>
                  </a:tcPr>
                </a:tc>
                <a:tc>
                  <a:txBody>
                    <a:bodyPr/>
                    <a:lstStyle/>
                    <a:p>
                      <a:pPr marL="0" algn="l" defTabSz="914377" rtl="0" eaLnBrk="1" latinLnBrk="0" hangingPunct="1">
                        <a:lnSpc>
                          <a:spcPct val="115000"/>
                        </a:lnSpc>
                        <a:spcAft>
                          <a:spcPts val="0"/>
                        </a:spcAft>
                      </a:pPr>
                      <a:r>
                        <a:rPr lang="en-GB" sz="1100" kern="1200">
                          <a:solidFill>
                            <a:schemeClr val="dk1"/>
                          </a:solidFill>
                          <a:effectLst/>
                          <a:latin typeface="+mn-lt"/>
                          <a:ea typeface="+mn-ea"/>
                          <a:cs typeface="+mn-cs"/>
                        </a:rPr>
                        <a:t>NW</a:t>
                      </a:r>
                    </a:p>
                  </a:txBody>
                  <a:tcPr marL="68580" marR="68580" marT="0" marB="0">
                    <a:lnR w="12700" cap="flat" cmpd="sng" algn="ctr">
                      <a:solidFill>
                        <a:schemeClr val="tx1"/>
                      </a:solidFill>
                      <a:prstDash val="solid"/>
                      <a:round/>
                      <a:headEnd type="none" w="med" len="med"/>
                      <a:tailEnd type="none" w="med" len="med"/>
                    </a:lnR>
                  </a:tcPr>
                </a:tc>
                <a:tc>
                  <a:txBody>
                    <a:bodyPr/>
                    <a:lstStyle/>
                    <a:p>
                      <a:pPr>
                        <a:lnSpc>
                          <a:spcPct val="115000"/>
                        </a:lnSpc>
                        <a:spcAft>
                          <a:spcPts val="0"/>
                        </a:spcAft>
                      </a:pPr>
                      <a:r>
                        <a:rPr lang="en-GB" sz="1100">
                          <a:effectLst/>
                        </a:rPr>
                        <a:t>Leigh West</a:t>
                      </a:r>
                      <a:endParaRPr lang="en-GB" sz="11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tcPr>
                </a:tc>
                <a:tc>
                  <a:txBody>
                    <a:bodyPr/>
                    <a:lstStyle/>
                    <a:p>
                      <a:pPr>
                        <a:lnSpc>
                          <a:spcPct val="115000"/>
                        </a:lnSpc>
                        <a:spcAft>
                          <a:spcPts val="0"/>
                        </a:spcAft>
                      </a:pPr>
                      <a:r>
                        <a:rPr lang="en-GB" sz="1100">
                          <a:effectLst/>
                        </a:rPr>
                        <a:t>NW</a:t>
                      </a:r>
                      <a:endParaRPr lang="en-GB" sz="1100">
                        <a:effectLst/>
                        <a:latin typeface="Calibri"/>
                        <a:ea typeface="Calibri"/>
                        <a:cs typeface="Times New Roman"/>
                      </a:endParaRPr>
                    </a:p>
                  </a:txBody>
                  <a:tcPr marL="68580" marR="68580" marT="0" marB="0">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1"/>
                  </a:ext>
                </a:extLst>
              </a:tr>
              <a:tr h="259336">
                <a:tc>
                  <a:txBody>
                    <a:bodyPr/>
                    <a:lstStyle/>
                    <a:p>
                      <a:pPr>
                        <a:lnSpc>
                          <a:spcPct val="115000"/>
                        </a:lnSpc>
                        <a:spcAft>
                          <a:spcPts val="0"/>
                        </a:spcAft>
                      </a:pPr>
                      <a:r>
                        <a:rPr lang="en-GB" sz="1100" b="0">
                          <a:solidFill>
                            <a:schemeClr val="tx1"/>
                          </a:solidFill>
                          <a:effectLst/>
                        </a:rPr>
                        <a:t>Littlemoor</a:t>
                      </a:r>
                      <a:endParaRPr lang="en-GB" sz="1100" b="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solidFill>
                      <a:schemeClr val="accent1">
                        <a:lumMod val="20000"/>
                        <a:lumOff val="80000"/>
                      </a:schemeClr>
                    </a:solidFill>
                  </a:tcPr>
                </a:tc>
                <a:tc>
                  <a:txBody>
                    <a:bodyPr/>
                    <a:lstStyle/>
                    <a:p>
                      <a:pPr>
                        <a:lnSpc>
                          <a:spcPct val="115000"/>
                        </a:lnSpc>
                        <a:spcAft>
                          <a:spcPts val="0"/>
                        </a:spcAft>
                      </a:pPr>
                      <a:r>
                        <a:rPr lang="en-GB" sz="1100">
                          <a:effectLst/>
                        </a:rPr>
                        <a:t>SW</a:t>
                      </a:r>
                      <a:endParaRPr lang="en-GB" sz="1100">
                        <a:effectLst/>
                        <a:latin typeface="Calibri"/>
                        <a:ea typeface="Calibri"/>
                        <a:cs typeface="Times New Roman"/>
                      </a:endParaRPr>
                    </a:p>
                  </a:txBody>
                  <a:tcPr marL="68580" marR="68580" marT="0" marB="0">
                    <a:lnR w="12700" cap="flat" cmpd="sng" algn="ctr">
                      <a:solidFill>
                        <a:schemeClr val="tx1"/>
                      </a:solidFill>
                      <a:prstDash val="solid"/>
                      <a:round/>
                      <a:headEnd type="none" w="med" len="med"/>
                      <a:tailEnd type="none" w="med" len="med"/>
                    </a:lnR>
                  </a:tcPr>
                </a:tc>
                <a:tc>
                  <a:txBody>
                    <a:bodyPr/>
                    <a:lstStyle/>
                    <a:p>
                      <a:pPr>
                        <a:lnSpc>
                          <a:spcPct val="115000"/>
                        </a:lnSpc>
                        <a:spcAft>
                          <a:spcPts val="0"/>
                        </a:spcAft>
                      </a:pPr>
                      <a:r>
                        <a:rPr lang="en-GB" sz="1100">
                          <a:effectLst/>
                        </a:rPr>
                        <a:t>Stoke North</a:t>
                      </a:r>
                      <a:endParaRPr lang="en-GB" sz="11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tcPr>
                </a:tc>
                <a:tc>
                  <a:txBody>
                    <a:bodyPr/>
                    <a:lstStyle/>
                    <a:p>
                      <a:pPr>
                        <a:lnSpc>
                          <a:spcPct val="115000"/>
                        </a:lnSpc>
                        <a:spcAft>
                          <a:spcPts val="0"/>
                        </a:spcAft>
                      </a:pPr>
                      <a:r>
                        <a:rPr lang="en-GB" sz="1100">
                          <a:effectLst/>
                        </a:rPr>
                        <a:t>WM</a:t>
                      </a:r>
                      <a:endParaRPr lang="en-GB" sz="1100">
                        <a:effectLst/>
                        <a:latin typeface="Calibri"/>
                        <a:ea typeface="Calibri"/>
                        <a:cs typeface="Times New Roman"/>
                      </a:endParaRPr>
                    </a:p>
                  </a:txBody>
                  <a:tcPr marL="68580" marR="68580" marT="0" marB="0">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2"/>
                  </a:ext>
                </a:extLst>
              </a:tr>
              <a:tr h="259336">
                <a:tc>
                  <a:txBody>
                    <a:bodyPr/>
                    <a:lstStyle/>
                    <a:p>
                      <a:pPr>
                        <a:lnSpc>
                          <a:spcPct val="115000"/>
                        </a:lnSpc>
                        <a:spcAft>
                          <a:spcPts val="0"/>
                        </a:spcAft>
                      </a:pPr>
                      <a:r>
                        <a:rPr lang="en-GB" sz="1100" b="0">
                          <a:solidFill>
                            <a:schemeClr val="tx1"/>
                          </a:solidFill>
                          <a:effectLst/>
                        </a:rPr>
                        <a:t>Bradley</a:t>
                      </a:r>
                      <a:endParaRPr lang="en-GB" sz="1100" b="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solidFill>
                      <a:schemeClr val="accent1">
                        <a:lumMod val="40000"/>
                        <a:lumOff val="60000"/>
                      </a:schemeClr>
                    </a:solidFill>
                  </a:tcPr>
                </a:tc>
                <a:tc>
                  <a:txBody>
                    <a:bodyPr/>
                    <a:lstStyle/>
                    <a:p>
                      <a:pPr>
                        <a:lnSpc>
                          <a:spcPct val="115000"/>
                        </a:lnSpc>
                        <a:spcAft>
                          <a:spcPts val="0"/>
                        </a:spcAft>
                      </a:pPr>
                      <a:r>
                        <a:rPr lang="en-GB" sz="1100">
                          <a:effectLst/>
                        </a:rPr>
                        <a:t>NE</a:t>
                      </a:r>
                      <a:endParaRPr lang="en-GB" sz="1100">
                        <a:effectLst/>
                        <a:latin typeface="Calibri"/>
                        <a:ea typeface="Calibri"/>
                        <a:cs typeface="Times New Roman"/>
                      </a:endParaRPr>
                    </a:p>
                  </a:txBody>
                  <a:tcPr marL="68580" marR="68580" marT="0" marB="0">
                    <a:lnR w="12700" cap="flat" cmpd="sng" algn="ctr">
                      <a:solidFill>
                        <a:schemeClr val="tx1"/>
                      </a:solidFill>
                      <a:prstDash val="solid"/>
                      <a:round/>
                      <a:headEnd type="none" w="med" len="med"/>
                      <a:tailEnd type="none" w="med" len="med"/>
                    </a:lnR>
                  </a:tcPr>
                </a:tc>
                <a:tc>
                  <a:txBody>
                    <a:bodyPr/>
                    <a:lstStyle/>
                    <a:p>
                      <a:pPr>
                        <a:lnSpc>
                          <a:spcPct val="115000"/>
                        </a:lnSpc>
                        <a:spcAft>
                          <a:spcPts val="0"/>
                        </a:spcAft>
                      </a:pPr>
                      <a:r>
                        <a:rPr lang="en-GB" sz="1100" err="1">
                          <a:effectLst/>
                        </a:rPr>
                        <a:t>Barrowcliff</a:t>
                      </a:r>
                      <a:endParaRPr lang="en-GB" sz="11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tcPr>
                </a:tc>
                <a:tc>
                  <a:txBody>
                    <a:bodyPr/>
                    <a:lstStyle/>
                    <a:p>
                      <a:pPr>
                        <a:lnSpc>
                          <a:spcPct val="115000"/>
                        </a:lnSpc>
                        <a:spcAft>
                          <a:spcPts val="0"/>
                        </a:spcAft>
                      </a:pPr>
                      <a:r>
                        <a:rPr lang="en-GB" sz="1100">
                          <a:effectLst/>
                        </a:rPr>
                        <a:t>NE</a:t>
                      </a:r>
                      <a:endParaRPr lang="en-GB" sz="1100">
                        <a:effectLst/>
                        <a:latin typeface="Calibri"/>
                        <a:ea typeface="Calibri"/>
                        <a:cs typeface="Times New Roman"/>
                      </a:endParaRPr>
                    </a:p>
                  </a:txBody>
                  <a:tcPr marL="68580" marR="68580" marT="0" marB="0">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3"/>
                  </a:ext>
                </a:extLst>
              </a:tr>
              <a:tr h="259336">
                <a:tc>
                  <a:txBody>
                    <a:bodyPr/>
                    <a:lstStyle/>
                    <a:p>
                      <a:pPr>
                        <a:lnSpc>
                          <a:spcPct val="115000"/>
                        </a:lnSpc>
                        <a:spcAft>
                          <a:spcPts val="0"/>
                        </a:spcAft>
                      </a:pPr>
                      <a:r>
                        <a:rPr lang="en-GB" sz="1100" b="0">
                          <a:solidFill>
                            <a:schemeClr val="tx1"/>
                          </a:solidFill>
                          <a:effectLst/>
                        </a:rPr>
                        <a:t>East Coseley</a:t>
                      </a:r>
                      <a:endParaRPr lang="en-GB" sz="1100" b="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solidFill>
                      <a:schemeClr val="accent1">
                        <a:lumMod val="20000"/>
                        <a:lumOff val="80000"/>
                      </a:schemeClr>
                    </a:solidFill>
                  </a:tcPr>
                </a:tc>
                <a:tc>
                  <a:txBody>
                    <a:bodyPr/>
                    <a:lstStyle/>
                    <a:p>
                      <a:pPr>
                        <a:lnSpc>
                          <a:spcPct val="115000"/>
                        </a:lnSpc>
                        <a:spcAft>
                          <a:spcPts val="0"/>
                        </a:spcAft>
                      </a:pPr>
                      <a:r>
                        <a:rPr lang="en-GB" sz="1100">
                          <a:effectLst/>
                        </a:rPr>
                        <a:t>WM</a:t>
                      </a:r>
                      <a:endParaRPr lang="en-GB" sz="1100">
                        <a:effectLst/>
                        <a:latin typeface="Calibri"/>
                        <a:ea typeface="Calibri"/>
                        <a:cs typeface="Times New Roman"/>
                      </a:endParaRPr>
                    </a:p>
                  </a:txBody>
                  <a:tcPr marL="68580" marR="68580" marT="0" marB="0">
                    <a:lnR w="12700" cap="flat" cmpd="sng" algn="ctr">
                      <a:solidFill>
                        <a:schemeClr val="tx1"/>
                      </a:solidFill>
                      <a:prstDash val="solid"/>
                      <a:round/>
                      <a:headEnd type="none" w="med" len="med"/>
                      <a:tailEnd type="none" w="med" len="med"/>
                    </a:lnR>
                  </a:tcPr>
                </a:tc>
                <a:tc>
                  <a:txBody>
                    <a:bodyPr/>
                    <a:lstStyle/>
                    <a:p>
                      <a:pPr>
                        <a:lnSpc>
                          <a:spcPct val="115000"/>
                        </a:lnSpc>
                        <a:spcAft>
                          <a:spcPts val="0"/>
                        </a:spcAft>
                      </a:pPr>
                      <a:r>
                        <a:rPr lang="en-GB" sz="1100">
                          <a:effectLst/>
                        </a:rPr>
                        <a:t>Selby</a:t>
                      </a:r>
                      <a:endParaRPr lang="en-GB" sz="11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tcPr>
                </a:tc>
                <a:tc>
                  <a:txBody>
                    <a:bodyPr/>
                    <a:lstStyle/>
                    <a:p>
                      <a:pPr>
                        <a:lnSpc>
                          <a:spcPct val="115000"/>
                        </a:lnSpc>
                        <a:spcAft>
                          <a:spcPts val="0"/>
                        </a:spcAft>
                      </a:pPr>
                      <a:r>
                        <a:rPr lang="en-GB" sz="1100">
                          <a:effectLst/>
                        </a:rPr>
                        <a:t>NE</a:t>
                      </a:r>
                      <a:endParaRPr lang="en-GB" sz="1100">
                        <a:effectLst/>
                        <a:latin typeface="Calibri"/>
                        <a:ea typeface="Calibri"/>
                        <a:cs typeface="Times New Roman"/>
                      </a:endParaRPr>
                    </a:p>
                  </a:txBody>
                  <a:tcPr marL="68580" marR="68580" marT="0" marB="0">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4"/>
                  </a:ext>
                </a:extLst>
              </a:tr>
              <a:tr h="259336">
                <a:tc>
                  <a:txBody>
                    <a:bodyPr/>
                    <a:lstStyle/>
                    <a:p>
                      <a:pPr>
                        <a:lnSpc>
                          <a:spcPct val="115000"/>
                        </a:lnSpc>
                        <a:spcAft>
                          <a:spcPts val="0"/>
                        </a:spcAft>
                      </a:pPr>
                      <a:r>
                        <a:rPr lang="en-GB" sz="1100" b="0">
                          <a:solidFill>
                            <a:schemeClr val="tx1"/>
                          </a:solidFill>
                          <a:effectLst/>
                        </a:rPr>
                        <a:t>Hateley Cross</a:t>
                      </a:r>
                      <a:endParaRPr lang="en-GB" sz="1100" b="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solidFill>
                      <a:schemeClr val="accent1">
                        <a:lumMod val="40000"/>
                        <a:lumOff val="60000"/>
                      </a:schemeClr>
                    </a:solidFill>
                  </a:tcPr>
                </a:tc>
                <a:tc>
                  <a:txBody>
                    <a:bodyPr/>
                    <a:lstStyle/>
                    <a:p>
                      <a:pPr>
                        <a:lnSpc>
                          <a:spcPct val="115000"/>
                        </a:lnSpc>
                        <a:spcAft>
                          <a:spcPts val="0"/>
                        </a:spcAft>
                      </a:pPr>
                      <a:r>
                        <a:rPr lang="en-GB" sz="1100">
                          <a:effectLst/>
                        </a:rPr>
                        <a:t>WM</a:t>
                      </a:r>
                      <a:endParaRPr lang="en-GB" sz="1100">
                        <a:effectLst/>
                        <a:latin typeface="Calibri"/>
                        <a:ea typeface="Calibri"/>
                        <a:cs typeface="Times New Roman"/>
                      </a:endParaRPr>
                    </a:p>
                  </a:txBody>
                  <a:tcPr marL="68580" marR="68580" marT="0" marB="0">
                    <a:lnR w="12700" cap="flat" cmpd="sng" algn="ctr">
                      <a:solidFill>
                        <a:schemeClr val="tx1"/>
                      </a:solidFill>
                      <a:prstDash val="solid"/>
                      <a:round/>
                      <a:headEnd type="none" w="med" len="med"/>
                      <a:tailEnd type="none" w="med" len="med"/>
                    </a:lnR>
                  </a:tcPr>
                </a:tc>
                <a:tc>
                  <a:txBody>
                    <a:bodyPr/>
                    <a:lstStyle/>
                    <a:p>
                      <a:pPr>
                        <a:lnSpc>
                          <a:spcPct val="115000"/>
                        </a:lnSpc>
                        <a:spcAft>
                          <a:spcPts val="0"/>
                        </a:spcAft>
                      </a:pPr>
                      <a:r>
                        <a:rPr lang="en-GB" sz="1100" err="1">
                          <a:effectLst/>
                        </a:rPr>
                        <a:t>Leecliffe</a:t>
                      </a:r>
                      <a:endParaRPr lang="en-GB" sz="11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tcPr>
                </a:tc>
                <a:tc>
                  <a:txBody>
                    <a:bodyPr/>
                    <a:lstStyle/>
                    <a:p>
                      <a:pPr>
                        <a:lnSpc>
                          <a:spcPct val="115000"/>
                        </a:lnSpc>
                        <a:spcAft>
                          <a:spcPts val="0"/>
                        </a:spcAft>
                      </a:pPr>
                      <a:r>
                        <a:rPr lang="en-GB" sz="1100">
                          <a:effectLst/>
                        </a:rPr>
                        <a:t>SE</a:t>
                      </a:r>
                      <a:endParaRPr lang="en-GB" sz="1100">
                        <a:effectLst/>
                        <a:latin typeface="Calibri"/>
                        <a:ea typeface="Calibri"/>
                        <a:cs typeface="Times New Roman"/>
                      </a:endParaRPr>
                    </a:p>
                  </a:txBody>
                  <a:tcPr marL="68580" marR="68580" marT="0" marB="0">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5"/>
                  </a:ext>
                </a:extLst>
              </a:tr>
              <a:tr h="328492">
                <a:tc>
                  <a:txBody>
                    <a:bodyPr/>
                    <a:lstStyle/>
                    <a:p>
                      <a:pPr>
                        <a:lnSpc>
                          <a:spcPct val="115000"/>
                        </a:lnSpc>
                        <a:spcAft>
                          <a:spcPts val="0"/>
                        </a:spcAft>
                      </a:pPr>
                      <a:r>
                        <a:rPr lang="en-GB" sz="1100" b="0">
                          <a:solidFill>
                            <a:schemeClr val="tx1"/>
                          </a:solidFill>
                          <a:effectLst/>
                        </a:rPr>
                        <a:t>Keighley Valley</a:t>
                      </a:r>
                      <a:endParaRPr lang="en-GB" sz="1100" b="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solidFill>
                      <a:schemeClr val="accent1">
                        <a:lumMod val="20000"/>
                        <a:lumOff val="80000"/>
                      </a:schemeClr>
                    </a:solidFill>
                  </a:tcPr>
                </a:tc>
                <a:tc>
                  <a:txBody>
                    <a:bodyPr/>
                    <a:lstStyle/>
                    <a:p>
                      <a:pPr>
                        <a:lnSpc>
                          <a:spcPct val="115000"/>
                        </a:lnSpc>
                        <a:spcAft>
                          <a:spcPts val="0"/>
                        </a:spcAft>
                      </a:pPr>
                      <a:r>
                        <a:rPr lang="en-GB" sz="1100">
                          <a:effectLst/>
                        </a:rPr>
                        <a:t>NE</a:t>
                      </a:r>
                      <a:endParaRPr lang="en-GB" sz="1100">
                        <a:effectLst/>
                        <a:latin typeface="Calibri"/>
                        <a:ea typeface="Calibri"/>
                        <a:cs typeface="Times New Roman"/>
                      </a:endParaRPr>
                    </a:p>
                  </a:txBody>
                  <a:tcPr marL="68580" marR="68580" marT="0" marB="0">
                    <a:lnR w="12700" cap="flat" cmpd="sng" algn="ctr">
                      <a:solidFill>
                        <a:schemeClr val="tx1"/>
                      </a:solidFill>
                      <a:prstDash val="solid"/>
                      <a:round/>
                      <a:headEnd type="none" w="med" len="med"/>
                      <a:tailEnd type="none" w="med" len="med"/>
                    </a:lnR>
                  </a:tcPr>
                </a:tc>
                <a:tc>
                  <a:txBody>
                    <a:bodyPr/>
                    <a:lstStyle/>
                    <a:p>
                      <a:pPr>
                        <a:lnSpc>
                          <a:spcPct val="115000"/>
                        </a:lnSpc>
                        <a:spcAft>
                          <a:spcPts val="0"/>
                        </a:spcAft>
                      </a:pPr>
                      <a:r>
                        <a:rPr lang="en-GB" sz="1100">
                          <a:effectLst/>
                        </a:rPr>
                        <a:t>Northwood</a:t>
                      </a:r>
                      <a:endParaRPr lang="en-GB" sz="11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tcPr>
                </a:tc>
                <a:tc>
                  <a:txBody>
                    <a:bodyPr/>
                    <a:lstStyle/>
                    <a:p>
                      <a:pPr>
                        <a:lnSpc>
                          <a:spcPct val="115000"/>
                        </a:lnSpc>
                        <a:spcAft>
                          <a:spcPts val="0"/>
                        </a:spcAft>
                      </a:pPr>
                      <a:r>
                        <a:rPr lang="en-GB" sz="1100">
                          <a:effectLst/>
                        </a:rPr>
                        <a:t>NW</a:t>
                      </a:r>
                      <a:endParaRPr lang="en-GB" sz="1100">
                        <a:effectLst/>
                        <a:latin typeface="Calibri"/>
                        <a:ea typeface="Calibri"/>
                        <a:cs typeface="Times New Roman"/>
                      </a:endParaRPr>
                    </a:p>
                  </a:txBody>
                  <a:tcPr marL="68580" marR="68580" marT="0" marB="0">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6"/>
                  </a:ext>
                </a:extLst>
              </a:tr>
              <a:tr h="397648">
                <a:tc>
                  <a:txBody>
                    <a:bodyPr/>
                    <a:lstStyle/>
                    <a:p>
                      <a:pPr>
                        <a:lnSpc>
                          <a:spcPct val="115000"/>
                        </a:lnSpc>
                        <a:spcAft>
                          <a:spcPts val="0"/>
                        </a:spcAft>
                      </a:pPr>
                      <a:r>
                        <a:rPr lang="en-GB" sz="1100" b="0">
                          <a:solidFill>
                            <a:schemeClr val="tx1"/>
                          </a:solidFill>
                          <a:effectLst/>
                        </a:rPr>
                        <a:t>North Ormesby</a:t>
                      </a:r>
                      <a:endParaRPr lang="en-GB" sz="1100" b="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solidFill>
                      <a:schemeClr val="accent1">
                        <a:lumMod val="40000"/>
                        <a:lumOff val="60000"/>
                      </a:schemeClr>
                    </a:solidFill>
                  </a:tcPr>
                </a:tc>
                <a:tc>
                  <a:txBody>
                    <a:bodyPr/>
                    <a:lstStyle/>
                    <a:p>
                      <a:pPr>
                        <a:lnSpc>
                          <a:spcPct val="115000"/>
                        </a:lnSpc>
                        <a:spcAft>
                          <a:spcPts val="0"/>
                        </a:spcAft>
                      </a:pPr>
                      <a:r>
                        <a:rPr lang="en-GB" sz="1100">
                          <a:effectLst/>
                        </a:rPr>
                        <a:t>NE</a:t>
                      </a:r>
                      <a:endParaRPr lang="en-GB" sz="1100">
                        <a:effectLst/>
                        <a:latin typeface="Calibri"/>
                        <a:ea typeface="Calibri"/>
                        <a:cs typeface="Times New Roman"/>
                      </a:endParaRPr>
                    </a:p>
                  </a:txBody>
                  <a:tcPr marL="68580" marR="68580" marT="0" marB="0">
                    <a:lnR w="12700" cap="flat" cmpd="sng" algn="ctr">
                      <a:solidFill>
                        <a:schemeClr val="tx1"/>
                      </a:solidFill>
                      <a:prstDash val="solid"/>
                      <a:round/>
                      <a:headEnd type="none" w="med" len="med"/>
                      <a:tailEnd type="none" w="med" len="med"/>
                    </a:lnR>
                  </a:tcPr>
                </a:tc>
                <a:tc>
                  <a:txBody>
                    <a:bodyPr/>
                    <a:lstStyle/>
                    <a:p>
                      <a:pPr marL="0" marR="0" lvl="0" indent="0" algn="l" defTabSz="914377" rtl="0" eaLnBrk="1" fontAlgn="auto" latinLnBrk="0" hangingPunct="1">
                        <a:lnSpc>
                          <a:spcPct val="115000"/>
                        </a:lnSpc>
                        <a:spcBef>
                          <a:spcPts val="0"/>
                        </a:spcBef>
                        <a:spcAft>
                          <a:spcPts val="0"/>
                        </a:spcAft>
                        <a:buClrTx/>
                        <a:buSzTx/>
                        <a:buFontTx/>
                        <a:buNone/>
                        <a:tabLst/>
                        <a:defRPr/>
                      </a:pPr>
                      <a:r>
                        <a:rPr lang="en-GB" sz="1100">
                          <a:effectLst/>
                        </a:rPr>
                        <a:t>Blackpool </a:t>
                      </a:r>
                      <a:r>
                        <a:rPr lang="en-GB" sz="1100" err="1">
                          <a:effectLst/>
                        </a:rPr>
                        <a:t>Revoe</a:t>
                      </a:r>
                      <a:endParaRPr lang="en-GB" sz="1100">
                        <a:effectLst/>
                        <a:latin typeface="+mn-lt"/>
                        <a:ea typeface="Calibri"/>
                        <a:cs typeface="Times New Roman"/>
                      </a:endParaRPr>
                    </a:p>
                    <a:p>
                      <a:pPr>
                        <a:lnSpc>
                          <a:spcPct val="115000"/>
                        </a:lnSpc>
                        <a:spcAft>
                          <a:spcPts val="0"/>
                        </a:spcAft>
                      </a:pPr>
                      <a:endParaRPr lang="en-GB" sz="11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tcPr>
                </a:tc>
                <a:tc>
                  <a:txBody>
                    <a:bodyPr/>
                    <a:lstStyle/>
                    <a:p>
                      <a:pPr>
                        <a:lnSpc>
                          <a:spcPct val="115000"/>
                        </a:lnSpc>
                        <a:spcAft>
                          <a:spcPts val="0"/>
                        </a:spcAft>
                      </a:pPr>
                      <a:r>
                        <a:rPr lang="en-GB" sz="1100">
                          <a:effectLst/>
                          <a:latin typeface="Calibri"/>
                          <a:ea typeface="Calibri"/>
                          <a:cs typeface="Times New Roman"/>
                        </a:rPr>
                        <a:t>NW</a:t>
                      </a:r>
                    </a:p>
                  </a:txBody>
                  <a:tcPr marL="68580" marR="68580" marT="0" marB="0">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7"/>
                  </a:ext>
                </a:extLst>
              </a:tr>
              <a:tr h="259336">
                <a:tc>
                  <a:txBody>
                    <a:bodyPr/>
                    <a:lstStyle/>
                    <a:p>
                      <a:pPr>
                        <a:lnSpc>
                          <a:spcPct val="115000"/>
                        </a:lnSpc>
                        <a:spcAft>
                          <a:spcPts val="0"/>
                        </a:spcAft>
                      </a:pPr>
                      <a:r>
                        <a:rPr lang="en-GB" sz="1100" b="0">
                          <a:solidFill>
                            <a:schemeClr val="tx1"/>
                          </a:solidFill>
                          <a:effectLst/>
                        </a:rPr>
                        <a:t>Brereton</a:t>
                      </a:r>
                      <a:endParaRPr lang="en-GB" sz="1100" b="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solidFill>
                      <a:schemeClr val="accent1">
                        <a:lumMod val="20000"/>
                        <a:lumOff val="80000"/>
                      </a:schemeClr>
                    </a:solidFill>
                  </a:tcPr>
                </a:tc>
                <a:tc>
                  <a:txBody>
                    <a:bodyPr/>
                    <a:lstStyle/>
                    <a:p>
                      <a:pPr>
                        <a:lnSpc>
                          <a:spcPct val="115000"/>
                        </a:lnSpc>
                        <a:spcAft>
                          <a:spcPts val="0"/>
                        </a:spcAft>
                      </a:pPr>
                      <a:r>
                        <a:rPr lang="en-GB" sz="1100">
                          <a:effectLst/>
                        </a:rPr>
                        <a:t>WM</a:t>
                      </a:r>
                      <a:endParaRPr lang="en-GB" sz="1100">
                        <a:effectLst/>
                        <a:latin typeface="Calibri"/>
                        <a:ea typeface="Calibri"/>
                        <a:cs typeface="Times New Roman"/>
                      </a:endParaRPr>
                    </a:p>
                  </a:txBody>
                  <a:tcPr marL="68580" marR="68580" marT="0" marB="0">
                    <a:lnR w="12700" cap="flat" cmpd="sng" algn="ctr">
                      <a:solidFill>
                        <a:schemeClr val="tx1"/>
                      </a:solidFill>
                      <a:prstDash val="solid"/>
                      <a:round/>
                      <a:headEnd type="none" w="med" len="med"/>
                      <a:tailEnd type="none" w="med" len="med"/>
                    </a:lnR>
                  </a:tcPr>
                </a:tc>
                <a:tc>
                  <a:txBody>
                    <a:bodyPr/>
                    <a:lstStyle/>
                    <a:p>
                      <a:pPr>
                        <a:lnSpc>
                          <a:spcPct val="115000"/>
                        </a:lnSpc>
                        <a:spcAft>
                          <a:spcPts val="0"/>
                        </a:spcAft>
                      </a:pPr>
                      <a:r>
                        <a:rPr lang="en-GB" sz="1100">
                          <a:effectLst/>
                        </a:rPr>
                        <a:t>Birchwood</a:t>
                      </a:r>
                      <a:endParaRPr lang="en-GB" sz="11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tcPr>
                </a:tc>
                <a:tc>
                  <a:txBody>
                    <a:bodyPr/>
                    <a:lstStyle/>
                    <a:p>
                      <a:pPr>
                        <a:lnSpc>
                          <a:spcPct val="115000"/>
                        </a:lnSpc>
                        <a:spcAft>
                          <a:spcPts val="0"/>
                        </a:spcAft>
                      </a:pPr>
                      <a:r>
                        <a:rPr lang="en-GB" sz="1100">
                          <a:effectLst/>
                        </a:rPr>
                        <a:t>EM</a:t>
                      </a:r>
                      <a:endParaRPr lang="en-GB" sz="1100">
                        <a:effectLst/>
                        <a:latin typeface="Calibri"/>
                        <a:ea typeface="Calibri"/>
                        <a:cs typeface="Times New Roman"/>
                      </a:endParaRPr>
                    </a:p>
                  </a:txBody>
                  <a:tcPr marL="68580" marR="68580" marT="0" marB="0">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8"/>
                  </a:ext>
                </a:extLst>
              </a:tr>
              <a:tr h="527316">
                <a:tc>
                  <a:txBody>
                    <a:bodyPr/>
                    <a:lstStyle/>
                    <a:p>
                      <a:pPr>
                        <a:lnSpc>
                          <a:spcPct val="115000"/>
                        </a:lnSpc>
                        <a:spcAft>
                          <a:spcPts val="0"/>
                        </a:spcAft>
                      </a:pPr>
                      <a:r>
                        <a:rPr lang="en-GB" sz="1100" b="0">
                          <a:solidFill>
                            <a:schemeClr val="tx1"/>
                          </a:solidFill>
                          <a:effectLst/>
                        </a:rPr>
                        <a:t>Latch Ford</a:t>
                      </a:r>
                      <a:endParaRPr lang="en-GB" sz="1100" b="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solidFill>
                      <a:schemeClr val="accent1">
                        <a:lumMod val="40000"/>
                        <a:lumOff val="60000"/>
                      </a:schemeClr>
                    </a:solidFill>
                  </a:tcPr>
                </a:tc>
                <a:tc>
                  <a:txBody>
                    <a:bodyPr/>
                    <a:lstStyle/>
                    <a:p>
                      <a:pPr>
                        <a:lnSpc>
                          <a:spcPct val="115000"/>
                        </a:lnSpc>
                        <a:spcAft>
                          <a:spcPts val="0"/>
                        </a:spcAft>
                      </a:pPr>
                      <a:r>
                        <a:rPr lang="en-GB" sz="1100">
                          <a:effectLst/>
                        </a:rPr>
                        <a:t>NW</a:t>
                      </a:r>
                      <a:endParaRPr lang="en-GB" sz="1100">
                        <a:effectLst/>
                        <a:latin typeface="Calibri"/>
                        <a:ea typeface="Calibri"/>
                        <a:cs typeface="Times New Roman"/>
                      </a:endParaRPr>
                    </a:p>
                  </a:txBody>
                  <a:tcPr marL="68580" marR="68580" marT="0" marB="0">
                    <a:lnR w="12700" cap="flat" cmpd="sng" algn="ctr">
                      <a:solidFill>
                        <a:schemeClr val="tx1"/>
                      </a:solidFill>
                      <a:prstDash val="solid"/>
                      <a:round/>
                      <a:headEnd type="none" w="med" len="med"/>
                      <a:tailEnd type="none" w="med" len="med"/>
                    </a:lnR>
                  </a:tcPr>
                </a:tc>
                <a:tc>
                  <a:txBody>
                    <a:bodyPr/>
                    <a:lstStyle/>
                    <a:p>
                      <a:pPr>
                        <a:lnSpc>
                          <a:spcPct val="115000"/>
                        </a:lnSpc>
                        <a:spcAft>
                          <a:spcPts val="0"/>
                        </a:spcAft>
                      </a:pPr>
                      <a:r>
                        <a:rPr lang="en-GB" sz="1100">
                          <a:effectLst/>
                        </a:rPr>
                        <a:t>Beechwood, Ballantyne and </a:t>
                      </a:r>
                      <a:r>
                        <a:rPr lang="en-GB" sz="1100" err="1">
                          <a:effectLst/>
                        </a:rPr>
                        <a:t>Bidston</a:t>
                      </a:r>
                      <a:r>
                        <a:rPr lang="en-GB" sz="1100">
                          <a:effectLst/>
                        </a:rPr>
                        <a:t> Village</a:t>
                      </a:r>
                      <a:endParaRPr lang="en-GB" sz="11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tcPr>
                </a:tc>
                <a:tc>
                  <a:txBody>
                    <a:bodyPr/>
                    <a:lstStyle/>
                    <a:p>
                      <a:pPr>
                        <a:lnSpc>
                          <a:spcPct val="115000"/>
                        </a:lnSpc>
                        <a:spcAft>
                          <a:spcPts val="0"/>
                        </a:spcAft>
                      </a:pPr>
                      <a:r>
                        <a:rPr lang="en-GB" sz="1100">
                          <a:effectLst/>
                        </a:rPr>
                        <a:t>NW</a:t>
                      </a:r>
                      <a:endParaRPr lang="en-GB" sz="1100">
                        <a:effectLst/>
                        <a:latin typeface="Calibri"/>
                        <a:ea typeface="Calibri"/>
                        <a:cs typeface="Times New Roman"/>
                      </a:endParaRPr>
                    </a:p>
                  </a:txBody>
                  <a:tcPr marL="68580" marR="68580" marT="0" marB="0">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9"/>
                  </a:ext>
                </a:extLst>
              </a:tr>
              <a:tr h="259336">
                <a:tc>
                  <a:txBody>
                    <a:bodyPr/>
                    <a:lstStyle/>
                    <a:p>
                      <a:pPr>
                        <a:lnSpc>
                          <a:spcPct val="115000"/>
                        </a:lnSpc>
                        <a:spcAft>
                          <a:spcPts val="0"/>
                        </a:spcAft>
                      </a:pPr>
                      <a:r>
                        <a:rPr lang="en-GB" sz="1100" b="0">
                          <a:solidFill>
                            <a:schemeClr val="tx1"/>
                          </a:solidFill>
                          <a:effectLst/>
                        </a:rPr>
                        <a:t>Palfrey</a:t>
                      </a:r>
                      <a:endParaRPr lang="en-GB" sz="1100" b="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solidFill>
                      <a:schemeClr val="accent1">
                        <a:lumMod val="20000"/>
                        <a:lumOff val="80000"/>
                      </a:schemeClr>
                    </a:solidFill>
                  </a:tcPr>
                </a:tc>
                <a:tc>
                  <a:txBody>
                    <a:bodyPr/>
                    <a:lstStyle/>
                    <a:p>
                      <a:pPr>
                        <a:lnSpc>
                          <a:spcPct val="115000"/>
                        </a:lnSpc>
                        <a:spcAft>
                          <a:spcPts val="0"/>
                        </a:spcAft>
                      </a:pPr>
                      <a:r>
                        <a:rPr lang="en-GB" sz="1100">
                          <a:effectLst/>
                        </a:rPr>
                        <a:t>WM</a:t>
                      </a:r>
                      <a:endParaRPr lang="en-GB" sz="1100">
                        <a:effectLst/>
                        <a:latin typeface="Calibri"/>
                        <a:ea typeface="Calibri"/>
                        <a:cs typeface="Times New Roman"/>
                      </a:endParaRPr>
                    </a:p>
                  </a:txBody>
                  <a:tcPr marL="68580" marR="68580" marT="0" marB="0">
                    <a:lnR w="12700" cap="flat" cmpd="sng" algn="ctr">
                      <a:solidFill>
                        <a:schemeClr val="tx1"/>
                      </a:solidFill>
                      <a:prstDash val="solid"/>
                      <a:round/>
                      <a:headEnd type="none" w="med" len="med"/>
                      <a:tailEnd type="none" w="med" len="med"/>
                    </a:lnR>
                  </a:tcPr>
                </a:tc>
                <a:tc>
                  <a:txBody>
                    <a:bodyPr/>
                    <a:lstStyle/>
                    <a:p>
                      <a:pPr>
                        <a:lnSpc>
                          <a:spcPct val="115000"/>
                        </a:lnSpc>
                        <a:spcAft>
                          <a:spcPts val="0"/>
                        </a:spcAft>
                      </a:pPr>
                      <a:r>
                        <a:rPr lang="en-GB" sz="1100">
                          <a:effectLst/>
                        </a:rPr>
                        <a:t>Radstock and Westfield</a:t>
                      </a:r>
                      <a:endParaRPr lang="en-GB" sz="11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tcPr>
                </a:tc>
                <a:tc>
                  <a:txBody>
                    <a:bodyPr/>
                    <a:lstStyle/>
                    <a:p>
                      <a:pPr>
                        <a:lnSpc>
                          <a:spcPct val="115000"/>
                        </a:lnSpc>
                        <a:spcAft>
                          <a:spcPts val="0"/>
                        </a:spcAft>
                      </a:pPr>
                      <a:r>
                        <a:rPr lang="en-GB" sz="1100">
                          <a:effectLst/>
                        </a:rPr>
                        <a:t>SW</a:t>
                      </a:r>
                      <a:endParaRPr lang="en-GB" sz="1100">
                        <a:effectLst/>
                        <a:latin typeface="Calibri"/>
                        <a:ea typeface="Calibri"/>
                        <a:cs typeface="Times New Roman"/>
                      </a:endParaRPr>
                    </a:p>
                  </a:txBody>
                  <a:tcPr marL="68580" marR="68580" marT="0" marB="0">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10"/>
                  </a:ext>
                </a:extLst>
              </a:tr>
              <a:tr h="259336">
                <a:tc>
                  <a:txBody>
                    <a:bodyPr/>
                    <a:lstStyle/>
                    <a:p>
                      <a:pPr>
                        <a:lnSpc>
                          <a:spcPct val="115000"/>
                        </a:lnSpc>
                        <a:spcAft>
                          <a:spcPts val="0"/>
                        </a:spcAft>
                      </a:pPr>
                      <a:r>
                        <a:rPr lang="en-GB" sz="1100" b="0">
                          <a:solidFill>
                            <a:schemeClr val="tx1"/>
                          </a:solidFill>
                          <a:effectLst/>
                        </a:rPr>
                        <a:t>St Peters and the Moors</a:t>
                      </a:r>
                      <a:endParaRPr lang="en-GB" sz="1100" b="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nSpc>
                          <a:spcPct val="115000"/>
                        </a:lnSpc>
                        <a:spcAft>
                          <a:spcPts val="0"/>
                        </a:spcAft>
                      </a:pPr>
                      <a:r>
                        <a:rPr lang="en-GB" sz="1100">
                          <a:effectLst/>
                        </a:rPr>
                        <a:t>WM</a:t>
                      </a:r>
                      <a:endParaRPr lang="en-GB" sz="1100">
                        <a:effectLst/>
                        <a:latin typeface="Calibri"/>
                        <a:ea typeface="Calibri"/>
                        <a:cs typeface="Times New Roman"/>
                      </a:endParaRPr>
                    </a:p>
                  </a:txBody>
                  <a:tcPr marL="68580" marR="68580" marT="0" marB="0">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endParaRPr lang="en-GB" sz="11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endParaRPr lang="en-GB" sz="1100">
                        <a:effectLst/>
                        <a:latin typeface="Calibri"/>
                        <a:ea typeface="Calibri"/>
                        <a:cs typeface="Times New Roman"/>
                      </a:endParaRPr>
                    </a:p>
                  </a:txBody>
                  <a:tcPr marL="68580" marR="68580" marT="0" marB="0">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42521968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F200BA-A1A0-4295-A41E-45CF926DA6D3}"/>
              </a:ext>
            </a:extLst>
          </p:cNvPr>
          <p:cNvSpPr>
            <a:spLocks noGrp="1"/>
          </p:cNvSpPr>
          <p:nvPr>
            <p:ph type="title"/>
          </p:nvPr>
        </p:nvSpPr>
        <p:spPr/>
        <p:txBody>
          <a:bodyPr>
            <a:normAutofit fontScale="90000"/>
          </a:bodyPr>
          <a:lstStyle/>
          <a:p>
            <a:r>
              <a:rPr lang="en-GB"/>
              <a:t>Scoping Discussions: What we learnt</a:t>
            </a:r>
          </a:p>
        </p:txBody>
      </p:sp>
      <p:sp>
        <p:nvSpPr>
          <p:cNvPr id="3" name="Text Placeholder 2">
            <a:extLst>
              <a:ext uri="{FF2B5EF4-FFF2-40B4-BE49-F238E27FC236}">
                <a16:creationId xmlns:a16="http://schemas.microsoft.com/office/drawing/2014/main" id="{54090EB9-0E00-44FE-B2AC-C8B90F12BFD0}"/>
              </a:ext>
            </a:extLst>
          </p:cNvPr>
          <p:cNvSpPr>
            <a:spLocks noGrp="1"/>
          </p:cNvSpPr>
          <p:nvPr>
            <p:ph type="body" sz="quarter" idx="13"/>
          </p:nvPr>
        </p:nvSpPr>
        <p:spPr/>
        <p:txBody>
          <a:bodyPr>
            <a:normAutofit fontScale="92500" lnSpcReduction="10000"/>
          </a:bodyPr>
          <a:lstStyle/>
          <a:p>
            <a:pPr marL="0" indent="0">
              <a:buNone/>
            </a:pPr>
            <a:r>
              <a:rPr lang="en-GB" sz="1900" i="1"/>
              <a:t>To ensure that the sessions were co-designed with the participants every participating area was contacted and a guided interview undertaken. </a:t>
            </a:r>
          </a:p>
          <a:p>
            <a:pPr marL="0" indent="0">
              <a:lnSpc>
                <a:spcPct val="115000"/>
              </a:lnSpc>
              <a:buNone/>
            </a:pPr>
            <a:r>
              <a:rPr lang="en-GB" sz="1900">
                <a:latin typeface="Arial"/>
                <a:ea typeface="Calibri"/>
                <a:cs typeface="Times New Roman"/>
              </a:rPr>
              <a:t>All were keen to know more about how to deliver successful projects of all types including more involved projects.</a:t>
            </a:r>
          </a:p>
          <a:p>
            <a:pPr>
              <a:lnSpc>
                <a:spcPct val="115000"/>
              </a:lnSpc>
              <a:spcAft>
                <a:spcPts val="0"/>
              </a:spcAft>
            </a:pPr>
            <a:r>
              <a:rPr lang="en-GB" sz="1900">
                <a:latin typeface="Arial"/>
                <a:ea typeface="Calibri"/>
                <a:cs typeface="Times New Roman"/>
              </a:rPr>
              <a:t>The level of experience varied considerably from those who had limited experience of helping community projects to those who had been part of larger project development. Some were experiencing unforeseen barriers when starting to tackle more involved projects.  </a:t>
            </a:r>
          </a:p>
          <a:p>
            <a:pPr>
              <a:lnSpc>
                <a:spcPct val="115000"/>
              </a:lnSpc>
            </a:pPr>
            <a:r>
              <a:rPr lang="en-GB" sz="1900">
                <a:ea typeface="Calibri"/>
              </a:rPr>
              <a:t>To ensure the learning cluster would be fun and a worthwhile investment of time for all participants – workshops were designed to cater for different needs and learning styles through a variety of presentations,  expert speaker, inter-active table work, homework, site visits, and sharing experiences.  </a:t>
            </a:r>
          </a:p>
          <a:p>
            <a:pPr marL="0" indent="0">
              <a:buNone/>
            </a:pPr>
            <a:endParaRPr lang="en-GB" i="1"/>
          </a:p>
          <a:p>
            <a:pPr marL="0" indent="0">
              <a:buNone/>
            </a:pPr>
            <a:endParaRPr lang="en-GB" i="1"/>
          </a:p>
          <a:p>
            <a:pPr marL="0" indent="0">
              <a:buNone/>
            </a:pPr>
            <a:endParaRPr lang="en-GB" i="1"/>
          </a:p>
        </p:txBody>
      </p:sp>
    </p:spTree>
    <p:extLst>
      <p:ext uri="{BB962C8B-B14F-4D97-AF65-F5344CB8AC3E}">
        <p14:creationId xmlns:p14="http://schemas.microsoft.com/office/powerpoint/2010/main" val="376680097"/>
      </p:ext>
    </p:extLst>
  </p:cSld>
  <p:clrMapOvr>
    <a:masterClrMapping/>
  </p:clrMapOvr>
</p:sld>
</file>

<file path=ppt/theme/theme1.xml><?xml version="1.0" encoding="utf-8"?>
<a:theme xmlns:a="http://schemas.openxmlformats.org/drawingml/2006/main" name="Learning cluster report templat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earning cluster report template" id="{F19886CD-B9BF-46F4-9E9D-A4C2ADC37B74}" vid="{0E98AC31-953D-4E9C-B1E6-0FB5382C9FA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6BE8AFDAB76E1439E6DE7675D47D9CF" ma:contentTypeVersion="12" ma:contentTypeDescription="Create a new document." ma:contentTypeScope="" ma:versionID="2bc102b4c1b0a8d386c5f7e2b309d075">
  <xsd:schema xmlns:xsd="http://www.w3.org/2001/XMLSchema" xmlns:xs="http://www.w3.org/2001/XMLSchema" xmlns:p="http://schemas.microsoft.com/office/2006/metadata/properties" xmlns:ns2="f74ae6fe-42d4-459a-a999-4ac5b4d56d60" xmlns:ns3="35dd9975-9c9d-40d8-bda0-06863b752072" xmlns:ns4="6c9b4b6c-2bf8-4c79-b2d9-482c86da0e2b" targetNamespace="http://schemas.microsoft.com/office/2006/metadata/properties" ma:root="true" ma:fieldsID="5011fcfe84719e8291322a5923dd9265" ns2:_="" ns3:_="" ns4:_="">
    <xsd:import namespace="f74ae6fe-42d4-459a-a999-4ac5b4d56d60"/>
    <xsd:import namespace="35dd9975-9c9d-40d8-bda0-06863b752072"/>
    <xsd:import namespace="6c9b4b6c-2bf8-4c79-b2d9-482c86da0e2b"/>
    <xsd:element name="properties">
      <xsd:complexType>
        <xsd:sequence>
          <xsd:element name="documentManagement">
            <xsd:complexType>
              <xsd:all>
                <xsd:element ref="ns2:SharedWithUsers" minOccurs="0"/>
                <xsd:element ref="ns2:SharedWithDetails" minOccurs="0"/>
                <xsd:element ref="ns3:LastSharedByUser" minOccurs="0"/>
                <xsd:element ref="ns3:LastSharedByTime" minOccurs="0"/>
                <xsd:element ref="ns4:MediaServiceMetadata" minOccurs="0"/>
                <xsd:element ref="ns4:MediaServiceFastMetadata" minOccurs="0"/>
                <xsd:element ref="ns4:MediaServiceDateTaken" minOccurs="0"/>
                <xsd:element ref="ns4:MediaServiceAutoTags" minOccurs="0"/>
                <xsd:element ref="ns4:MediaServiceLocation" minOccurs="0"/>
                <xsd:element ref="ns4:MediaServiceOCR" minOccurs="0"/>
                <xsd:element ref="ns4:MediaServiceEventHashCode" minOccurs="0"/>
                <xsd:element ref="ns4:MediaServiceGeneration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74ae6fe-42d4-459a-a999-4ac5b4d56d60"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5dd9975-9c9d-40d8-bda0-06863b752072" elementFormDefault="qualified">
    <xsd:import namespace="http://schemas.microsoft.com/office/2006/documentManagement/types"/>
    <xsd:import namespace="http://schemas.microsoft.com/office/infopath/2007/PartnerControls"/>
    <xsd:element name="LastSharedByUser" ma:index="10" nillable="true" ma:displayName="Last Shared By User" ma:description=""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6c9b4b6c-2bf8-4c79-b2d9-482c86da0e2b"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DateTaken" ma:index="14" nillable="true" ma:displayName="MediaServiceDateTaken" ma:description="" ma:hidden="true" ma:internalName="MediaServiceDateTaken" ma:readOnly="true">
      <xsd:simpleType>
        <xsd:restriction base="dms:Text"/>
      </xsd:simpleType>
    </xsd:element>
    <xsd:element name="MediaServiceAutoTags" ma:index="15" nillable="true" ma:displayName="MediaServiceAutoTags" ma:description="" ma:internalName="MediaServiceAutoTags" ma:readOnly="true">
      <xsd:simpleType>
        <xsd:restriction base="dms:Text"/>
      </xsd:simpleType>
    </xsd:element>
    <xsd:element name="MediaServiceLocation" ma:index="16" nillable="true" ma:displayName="MediaServiceLocation" ma:description="" ma:internalName="MediaServiceLocation" ma:readOnly="true">
      <xsd:simpleType>
        <xsd:restriction base="dms:Text"/>
      </xsd:simpleType>
    </xsd:element>
    <xsd:element name="MediaServiceOCR" ma:index="17" nillable="true" ma:displayName="MediaServiceOCR" ma:internalName="MediaServiceOCR" ma:readOnly="true">
      <xsd:simpleType>
        <xsd:restriction base="dms:Note">
          <xsd:maxLength value="255"/>
        </xsd:restriction>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GenerationTime" ma:index="19" nillable="true" ma:displayName="MediaServiceGenerationTime" ma:hidden="true" ma:internalName="MediaServiceGenerationTim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F152F6E-EF96-4B67-B3FE-562F40BBA110}">
  <ds:schemaRefs>
    <ds:schemaRef ds:uri="http://schemas.microsoft.com/sharepoint/v3/contenttype/forms"/>
  </ds:schemaRefs>
</ds:datastoreItem>
</file>

<file path=customXml/itemProps2.xml><?xml version="1.0" encoding="utf-8"?>
<ds:datastoreItem xmlns:ds="http://schemas.openxmlformats.org/officeDocument/2006/customXml" ds:itemID="{5D627695-9CED-4124-A458-23EAFCE47F42}">
  <ds:schemaRefs>
    <ds:schemaRef ds:uri="http://schemas.openxmlformats.org/package/2006/metadata/core-properties"/>
    <ds:schemaRef ds:uri="http://schemas.microsoft.com/office/infopath/2007/PartnerControls"/>
    <ds:schemaRef ds:uri="http://schemas.microsoft.com/office/2006/documentManagement/types"/>
    <ds:schemaRef ds:uri="6c9b4b6c-2bf8-4c79-b2d9-482c86da0e2b"/>
    <ds:schemaRef ds:uri="http://purl.org/dc/terms/"/>
    <ds:schemaRef ds:uri="http://schemas.microsoft.com/office/2006/metadata/properties"/>
    <ds:schemaRef ds:uri="http://purl.org/dc/elements/1.1/"/>
    <ds:schemaRef ds:uri="http://purl.org/dc/dcmitype/"/>
    <ds:schemaRef ds:uri="35dd9975-9c9d-40d8-bda0-06863b752072"/>
    <ds:schemaRef ds:uri="f74ae6fe-42d4-459a-a999-4ac5b4d56d60"/>
    <ds:schemaRef ds:uri="http://www.w3.org/XML/1998/namespace"/>
  </ds:schemaRefs>
</ds:datastoreItem>
</file>

<file path=customXml/itemProps3.xml><?xml version="1.0" encoding="utf-8"?>
<ds:datastoreItem xmlns:ds="http://schemas.openxmlformats.org/officeDocument/2006/customXml" ds:itemID="{8B19A915-77B1-4799-8B97-EF6A602F3F0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74ae6fe-42d4-459a-a999-4ac5b4d56d60"/>
    <ds:schemaRef ds:uri="35dd9975-9c9d-40d8-bda0-06863b752072"/>
    <ds:schemaRef ds:uri="6c9b4b6c-2bf8-4c79-b2d9-482c86da0e2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Learning cluster report template</Template>
  <TotalTime>72</TotalTime>
  <Words>2632</Words>
  <Application>Microsoft Office PowerPoint</Application>
  <PresentationFormat>On-screen Show (4:3)</PresentationFormat>
  <Paragraphs>232</Paragraphs>
  <Slides>24</Slides>
  <Notes>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24</vt:i4>
      </vt:variant>
    </vt:vector>
  </HeadingPairs>
  <TitlesOfParts>
    <vt:vector size="27" baseType="lpstr">
      <vt:lpstr>Arial</vt:lpstr>
      <vt:lpstr>Calibri</vt:lpstr>
      <vt:lpstr>Learning cluster report template</vt:lpstr>
      <vt:lpstr>Making Projects Happen Cluster</vt:lpstr>
      <vt:lpstr>Introduction</vt:lpstr>
      <vt:lpstr>About Big Local learning clusters </vt:lpstr>
      <vt:lpstr>About the Making Projects Happen Cluster</vt:lpstr>
      <vt:lpstr>About the Making Projects Happen Cluster</vt:lpstr>
      <vt:lpstr>Developing the cluster documents – the Big Local Project Life Cycle Checklist </vt:lpstr>
      <vt:lpstr>Aims of the cluster</vt:lpstr>
      <vt:lpstr>Cluster participants </vt:lpstr>
      <vt:lpstr>Scoping Discussions: What we learnt</vt:lpstr>
      <vt:lpstr>Workshop Topics</vt:lpstr>
      <vt:lpstr>Meeting 1: Preparing your project </vt:lpstr>
      <vt:lpstr>Meeting 2: Planning your Project</vt:lpstr>
      <vt:lpstr>Meeting 3: Implementing your project </vt:lpstr>
      <vt:lpstr>Meeting 4: Reviewing and on-going management </vt:lpstr>
      <vt:lpstr>Outcomes </vt:lpstr>
      <vt:lpstr>Lesson 1: An easy to understand and use project cycle checklist helped demystify project management  </vt:lpstr>
      <vt:lpstr> Lesson 2: Different professionals and partnerships can make a massive difference. </vt:lpstr>
      <vt:lpstr>Lesson 3: Learning from real examples and sharing local issues and successes</vt:lpstr>
      <vt:lpstr> Lesson 4: Building confidence and ambition to implement successful projects   </vt:lpstr>
      <vt:lpstr>  Lesson 5: Practical tools and techniques help learning  </vt:lpstr>
      <vt:lpstr>Lesson 6: Bespoke support helps progress key projects</vt:lpstr>
      <vt:lpstr>Next steps for participants</vt:lpstr>
      <vt:lpstr>Further discussion</vt:lpstr>
      <vt:lpstr>Making Projects Happen Cluster: extra resources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clarebabbs</dc:creator>
  <cp:lastModifiedBy>Alice Calder</cp:lastModifiedBy>
  <cp:revision>11</cp:revision>
  <cp:lastPrinted>2019-11-21T10:12:31Z</cp:lastPrinted>
  <dcterms:created xsi:type="dcterms:W3CDTF">2019-11-06T12:03:28Z</dcterms:created>
  <dcterms:modified xsi:type="dcterms:W3CDTF">2020-03-19T17:39:58Z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0x01010016BE8AFDAB76E1439E6DE7675D47D9CF</vt:lpwstr>
  </property>
  <property fmtid="{D5CDD505-2E9C-101B-9397-08002B2CF9AE}" pid="3" name="AuthorIds_UIVersion_1536">
    <vt:lpwstr>3601</vt:lpwstr>
  </property>
</Properties>
</file>