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57"/>
  </p:notesMasterIdLst>
  <p:handoutMasterIdLst>
    <p:handoutMasterId r:id="rId58"/>
  </p:handoutMasterIdLst>
  <p:sldIdLst>
    <p:sldId id="404" r:id="rId5"/>
    <p:sldId id="1856" r:id="rId6"/>
    <p:sldId id="1864" r:id="rId7"/>
    <p:sldId id="599" r:id="rId8"/>
    <p:sldId id="1870" r:id="rId9"/>
    <p:sldId id="1276" r:id="rId10"/>
    <p:sldId id="1865" r:id="rId11"/>
    <p:sldId id="1867" r:id="rId12"/>
    <p:sldId id="1868" r:id="rId13"/>
    <p:sldId id="1869" r:id="rId14"/>
    <p:sldId id="1859" r:id="rId15"/>
    <p:sldId id="1858" r:id="rId16"/>
    <p:sldId id="1857" r:id="rId17"/>
    <p:sldId id="1862" r:id="rId18"/>
    <p:sldId id="1851" r:id="rId19"/>
    <p:sldId id="1845" r:id="rId20"/>
    <p:sldId id="1850" r:id="rId21"/>
    <p:sldId id="1848" r:id="rId22"/>
    <p:sldId id="1844" r:id="rId23"/>
    <p:sldId id="1849" r:id="rId24"/>
    <p:sldId id="1842" r:id="rId25"/>
    <p:sldId id="1846" r:id="rId26"/>
    <p:sldId id="1843" r:id="rId27"/>
    <p:sldId id="1827" r:id="rId28"/>
    <p:sldId id="1810" r:id="rId29"/>
    <p:sldId id="1839" r:id="rId30"/>
    <p:sldId id="1841" r:id="rId31"/>
    <p:sldId id="1840" r:id="rId32"/>
    <p:sldId id="1812" r:id="rId33"/>
    <p:sldId id="1852" r:id="rId34"/>
    <p:sldId id="1818" r:id="rId35"/>
    <p:sldId id="1837" r:id="rId36"/>
    <p:sldId id="1838" r:id="rId37"/>
    <p:sldId id="1822" r:id="rId38"/>
    <p:sldId id="1855" r:id="rId39"/>
    <p:sldId id="1853" r:id="rId40"/>
    <p:sldId id="1830" r:id="rId41"/>
    <p:sldId id="1854" r:id="rId42"/>
    <p:sldId id="1816" r:id="rId43"/>
    <p:sldId id="1834" r:id="rId44"/>
    <p:sldId id="1835" r:id="rId45"/>
    <p:sldId id="1836" r:id="rId46"/>
    <p:sldId id="1861" r:id="rId47"/>
    <p:sldId id="1814" r:id="rId48"/>
    <p:sldId id="1832" r:id="rId49"/>
    <p:sldId id="1833" r:id="rId50"/>
    <p:sldId id="1820" r:id="rId51"/>
    <p:sldId id="1821" r:id="rId52"/>
    <p:sldId id="1828" r:id="rId53"/>
    <p:sldId id="1824" r:id="rId54"/>
    <p:sldId id="1825" r:id="rId55"/>
    <p:sldId id="1863" r:id="rId56"/>
  </p:sldIdLst>
  <p:sldSz cx="9906000" cy="6858000" type="A4"/>
  <p:notesSz cx="6745288"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433405-8501-40E7-BD86-8799C38F337B}">
          <p14:sldIdLst>
            <p14:sldId id="404"/>
            <p14:sldId id="1856"/>
            <p14:sldId id="1864"/>
            <p14:sldId id="599"/>
            <p14:sldId id="1870"/>
            <p14:sldId id="1276"/>
            <p14:sldId id="1865"/>
            <p14:sldId id="1867"/>
            <p14:sldId id="1868"/>
            <p14:sldId id="1869"/>
            <p14:sldId id="1859"/>
            <p14:sldId id="1858"/>
            <p14:sldId id="1857"/>
            <p14:sldId id="1862"/>
            <p14:sldId id="1851"/>
            <p14:sldId id="1845"/>
            <p14:sldId id="1850"/>
            <p14:sldId id="1848"/>
            <p14:sldId id="1844"/>
            <p14:sldId id="1849"/>
            <p14:sldId id="1842"/>
            <p14:sldId id="1846"/>
            <p14:sldId id="1843"/>
            <p14:sldId id="1827"/>
            <p14:sldId id="1810"/>
            <p14:sldId id="1839"/>
            <p14:sldId id="1841"/>
            <p14:sldId id="1840"/>
            <p14:sldId id="1812"/>
            <p14:sldId id="1852"/>
            <p14:sldId id="1818"/>
            <p14:sldId id="1837"/>
            <p14:sldId id="1838"/>
            <p14:sldId id="1822"/>
            <p14:sldId id="1855"/>
            <p14:sldId id="1853"/>
            <p14:sldId id="1830"/>
            <p14:sldId id="1854"/>
            <p14:sldId id="1816"/>
            <p14:sldId id="1834"/>
            <p14:sldId id="1835"/>
            <p14:sldId id="1836"/>
            <p14:sldId id="1861"/>
            <p14:sldId id="1814"/>
            <p14:sldId id="1832"/>
            <p14:sldId id="1833"/>
            <p14:sldId id="1820"/>
            <p14:sldId id="1821"/>
            <p14:sldId id="1828"/>
            <p14:sldId id="1824"/>
            <p14:sldId id="1825"/>
            <p14:sldId id="1863"/>
          </p14:sldIdLst>
        </p14:section>
      </p14:sectionLst>
    </p:ext>
    <p:ext uri="{EFAFB233-063F-42B5-8137-9DF3F51BA10A}">
      <p15:sldGuideLst xmlns:p15="http://schemas.microsoft.com/office/powerpoint/2012/main">
        <p15:guide id="2" pos="320" userDrawn="1">
          <p15:clr>
            <a:srgbClr val="A4A3A4"/>
          </p15:clr>
        </p15:guide>
        <p15:guide id="3" pos="5920" userDrawn="1">
          <p15:clr>
            <a:srgbClr val="A4A3A4"/>
          </p15:clr>
        </p15:guide>
        <p15:guide id="4" orient="horz" pos="3793" userDrawn="1">
          <p15:clr>
            <a:srgbClr val="A4A3A4"/>
          </p15:clr>
        </p15:guide>
        <p15:guide id="5" orient="horz" pos="255" userDrawn="1">
          <p15:clr>
            <a:srgbClr val="A4A3A4"/>
          </p15:clr>
        </p15:guide>
        <p15:guide id="7" orient="horz" pos="1071" userDrawn="1">
          <p15:clr>
            <a:srgbClr val="A4A3A4"/>
          </p15:clr>
        </p15:guide>
        <p15:guide id="11" orient="horz" pos="754" userDrawn="1">
          <p15:clr>
            <a:srgbClr val="A4A3A4"/>
          </p15:clr>
        </p15:guide>
        <p15:guide id="15" orient="horz" pos="873" userDrawn="1">
          <p15:clr>
            <a:srgbClr val="A4A3A4"/>
          </p15:clr>
        </p15:guide>
        <p15:guide id="16" pos="3120" userDrawn="1">
          <p15:clr>
            <a:srgbClr val="A4A3A4"/>
          </p15:clr>
        </p15:guide>
        <p15:guide id="17" pos="3415" userDrawn="1">
          <p15:clr>
            <a:srgbClr val="A4A3A4"/>
          </p15:clr>
        </p15:guide>
        <p15:guide id="20" pos="2825" userDrawn="1">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y Carson" initials="GC" lastIdx="7" clrIdx="0">
    <p:extLst>
      <p:ext uri="{19B8F6BF-5375-455C-9EA6-DF929625EA0E}">
        <p15:presenceInfo xmlns:p15="http://schemas.microsoft.com/office/powerpoint/2012/main" userId="S-1-5-21-3552200187-2368791690-1566051170-117346" providerId="AD"/>
      </p:ext>
    </p:extLst>
  </p:cmAuthor>
  <p:cmAuthor id="2" name="Stefan Noble" initials="SN" lastIdx="2" clrIdx="1">
    <p:extLst>
      <p:ext uri="{19B8F6BF-5375-455C-9EA6-DF929625EA0E}">
        <p15:presenceInfo xmlns:p15="http://schemas.microsoft.com/office/powerpoint/2012/main" userId="S-1-5-21-2773793745-880651131-3816377516-1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D6"/>
    <a:srgbClr val="002DB2"/>
    <a:srgbClr val="00223A"/>
    <a:srgbClr val="CBDBF0"/>
    <a:srgbClr val="E7EEF8"/>
    <a:srgbClr val="00334C"/>
    <a:srgbClr val="009690"/>
    <a:srgbClr val="E8D6AE"/>
    <a:srgbClr val="A19186"/>
    <a:srgbClr val="E3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4" autoAdjust="0"/>
    <p:restoredTop sz="90738" autoAdjust="0"/>
  </p:normalViewPr>
  <p:slideViewPr>
    <p:cSldViewPr>
      <p:cViewPr varScale="1">
        <p:scale>
          <a:sx n="90" d="100"/>
          <a:sy n="90" d="100"/>
        </p:scale>
        <p:origin x="1704" y="192"/>
      </p:cViewPr>
      <p:guideLst>
        <p:guide pos="320"/>
        <p:guide pos="5920"/>
        <p:guide orient="horz" pos="3793"/>
        <p:guide orient="horz" pos="255"/>
        <p:guide orient="horz" pos="1071"/>
        <p:guide orient="horz" pos="754"/>
        <p:guide orient="horz" pos="873"/>
        <p:guide pos="3120"/>
        <p:guide pos="3415"/>
        <p:guide pos="2825"/>
      </p:guideLst>
    </p:cSldViewPr>
  </p:slideViewPr>
  <p:notesTextViewPr>
    <p:cViewPr>
      <p:scale>
        <a:sx n="1" d="1"/>
        <a:sy n="1" d="1"/>
      </p:scale>
      <p:origin x="0" y="0"/>
    </p:cViewPr>
  </p:notesTextViewPr>
  <p:sorterViewPr>
    <p:cViewPr>
      <p:scale>
        <a:sx n="125" d="100"/>
        <a:sy n="125" d="100"/>
      </p:scale>
      <p:origin x="0" y="-59016"/>
    </p:cViewPr>
  </p:sorterViewPr>
  <p:notesViewPr>
    <p:cSldViewPr>
      <p:cViewPr varScale="1">
        <p:scale>
          <a:sx n="55" d="100"/>
          <a:sy n="55" d="100"/>
        </p:scale>
        <p:origin x="-3126" y="-96"/>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OXFORD2\Folder%20Redirection\stefan.noble\Downloads\Output_Area_to_Lower_Layer_Super_Output_Area_to_Middle_Layer_Super_Output_Area_to_Local_Authority_District_December_2011_Lookup_in_England_and_Wales%20(2).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DB2"/>
            </a:solidFill>
            <a:ln>
              <a:noFill/>
            </a:ln>
            <a:effectLst/>
          </c:spPr>
          <c:invertIfNegative val="0"/>
          <c:dPt>
            <c:idx val="1"/>
            <c:invertIfNegative val="0"/>
            <c:bubble3D val="0"/>
            <c:spPr>
              <a:solidFill>
                <a:srgbClr val="4DA6FF"/>
              </a:solidFill>
              <a:ln>
                <a:noFill/>
              </a:ln>
              <a:effectLst/>
            </c:spPr>
            <c:extLst>
              <c:ext xmlns:c16="http://schemas.microsoft.com/office/drawing/2014/chart" uri="{C3380CC4-5D6E-409C-BE32-E72D297353CC}">
                <c16:uniqueId val="{00000001-7D0E-1A4A-A5B8-B655126D126D}"/>
              </c:ext>
            </c:extLst>
          </c:dPt>
          <c:dPt>
            <c:idx val="2"/>
            <c:invertIfNegative val="0"/>
            <c:bubble3D val="0"/>
            <c:spPr>
              <a:solidFill>
                <a:srgbClr val="9BCBFF"/>
              </a:solidFill>
              <a:ln>
                <a:noFill/>
              </a:ln>
              <a:effectLst/>
            </c:spPr>
            <c:extLst>
              <c:ext xmlns:c16="http://schemas.microsoft.com/office/drawing/2014/chart" uri="{C3380CC4-5D6E-409C-BE32-E72D297353CC}">
                <c16:uniqueId val="{00000003-7D0E-1A4A-A5B8-B655126D126D}"/>
              </c:ext>
            </c:extLst>
          </c:dPt>
          <c:cat>
            <c:strRef>
              <c:f>Output_Area_to_Lower_Layer_Supe!$K$11:$K$13</c:f>
              <c:strCache>
                <c:ptCount val="3"/>
                <c:pt idx="0">
                  <c:v>Left Behind Areas</c:v>
                </c:pt>
                <c:pt idx="1">
                  <c:v>Deprived (non Left Behind) Areas</c:v>
                </c:pt>
                <c:pt idx="2">
                  <c:v>England</c:v>
                </c:pt>
              </c:strCache>
            </c:strRef>
          </c:cat>
          <c:val>
            <c:numRef>
              <c:f>Output_Area_to_Lower_Layer_Supe!$L$11:$L$13</c:f>
              <c:numCache>
                <c:formatCode>"£"#,##0</c:formatCode>
                <c:ptCount val="3"/>
                <c:pt idx="0">
                  <c:v>831.66260305673427</c:v>
                </c:pt>
                <c:pt idx="1">
                  <c:v>848.95655287239003</c:v>
                </c:pt>
                <c:pt idx="2">
                  <c:v>848.85229695411897</c:v>
                </c:pt>
              </c:numCache>
            </c:numRef>
          </c:val>
          <c:extLst>
            <c:ext xmlns:c16="http://schemas.microsoft.com/office/drawing/2014/chart" uri="{C3380CC4-5D6E-409C-BE32-E72D297353CC}">
              <c16:uniqueId val="{00000004-7D0E-1A4A-A5B8-B655126D126D}"/>
            </c:ext>
          </c:extLst>
        </c:ser>
        <c:dLbls>
          <c:showLegendKey val="0"/>
          <c:showVal val="0"/>
          <c:showCatName val="0"/>
          <c:showSerName val="0"/>
          <c:showPercent val="0"/>
          <c:showBubbleSize val="0"/>
        </c:dLbls>
        <c:gapWidth val="39"/>
        <c:overlap val="-27"/>
        <c:axId val="796525008"/>
        <c:axId val="796519024"/>
      </c:barChart>
      <c:catAx>
        <c:axId val="79652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519024"/>
        <c:crosses val="autoZero"/>
        <c:auto val="1"/>
        <c:lblAlgn val="ctr"/>
        <c:lblOffset val="100"/>
        <c:noMultiLvlLbl val="0"/>
      </c:catAx>
      <c:valAx>
        <c:axId val="7965190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5250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2922958" cy="495509"/>
          </a:xfrm>
          <a:prstGeom prst="rect">
            <a:avLst/>
          </a:prstGeom>
        </p:spPr>
        <p:txBody>
          <a:bodyPr vert="horz" lIns="90715" tIns="45357" rIns="90715" bIns="45357" rtlCol="0"/>
          <a:lstStyle>
            <a:lvl1pPr algn="l">
              <a:defRPr sz="1200"/>
            </a:lvl1pPr>
          </a:lstStyle>
          <a:p>
            <a:endParaRPr lang="en-GB"/>
          </a:p>
        </p:txBody>
      </p:sp>
      <p:sp>
        <p:nvSpPr>
          <p:cNvPr id="3" name="Date Placeholder 2"/>
          <p:cNvSpPr>
            <a:spLocks noGrp="1"/>
          </p:cNvSpPr>
          <p:nvPr>
            <p:ph type="dt" sz="quarter" idx="1"/>
          </p:nvPr>
        </p:nvSpPr>
        <p:spPr>
          <a:xfrm>
            <a:off x="3820770" y="5"/>
            <a:ext cx="2922958" cy="495509"/>
          </a:xfrm>
          <a:prstGeom prst="rect">
            <a:avLst/>
          </a:prstGeom>
        </p:spPr>
        <p:txBody>
          <a:bodyPr vert="horz" lIns="90715" tIns="45357" rIns="90715" bIns="45357" rtlCol="0"/>
          <a:lstStyle>
            <a:lvl1pPr algn="r">
              <a:defRPr sz="1200"/>
            </a:lvl1pPr>
          </a:lstStyle>
          <a:p>
            <a:fld id="{A16DF478-62BE-41D7-BD2E-D24E4BD8D68A}" type="datetimeFigureOut">
              <a:rPr lang="en-GB" smtClean="0"/>
              <a:pPr/>
              <a:t>27/08/2019</a:t>
            </a:fld>
            <a:endParaRPr lang="en-GB"/>
          </a:p>
        </p:txBody>
      </p:sp>
      <p:sp>
        <p:nvSpPr>
          <p:cNvPr id="4" name="Footer Placeholder 3"/>
          <p:cNvSpPr>
            <a:spLocks noGrp="1"/>
          </p:cNvSpPr>
          <p:nvPr>
            <p:ph type="ftr" sz="quarter" idx="2"/>
          </p:nvPr>
        </p:nvSpPr>
        <p:spPr>
          <a:xfrm>
            <a:off x="4" y="9380336"/>
            <a:ext cx="2922958" cy="495506"/>
          </a:xfrm>
          <a:prstGeom prst="rect">
            <a:avLst/>
          </a:prstGeom>
        </p:spPr>
        <p:txBody>
          <a:bodyPr vert="horz" lIns="90715" tIns="45357" rIns="90715" bIns="45357" rtlCol="0" anchor="b"/>
          <a:lstStyle>
            <a:lvl1pPr algn="l">
              <a:defRPr sz="1200"/>
            </a:lvl1pPr>
          </a:lstStyle>
          <a:p>
            <a:endParaRPr lang="en-GB"/>
          </a:p>
        </p:txBody>
      </p:sp>
      <p:sp>
        <p:nvSpPr>
          <p:cNvPr id="5" name="Slide Number Placeholder 4"/>
          <p:cNvSpPr>
            <a:spLocks noGrp="1"/>
          </p:cNvSpPr>
          <p:nvPr>
            <p:ph type="sldNum" sz="quarter" idx="3"/>
          </p:nvPr>
        </p:nvSpPr>
        <p:spPr>
          <a:xfrm>
            <a:off x="3820770" y="9380336"/>
            <a:ext cx="2922958" cy="495506"/>
          </a:xfrm>
          <a:prstGeom prst="rect">
            <a:avLst/>
          </a:prstGeom>
        </p:spPr>
        <p:txBody>
          <a:bodyPr vert="horz" lIns="90715" tIns="45357" rIns="90715" bIns="45357" rtlCol="0" anchor="b"/>
          <a:lstStyle>
            <a:lvl1pPr algn="r">
              <a:defRPr sz="1200"/>
            </a:lvl1pPr>
          </a:lstStyle>
          <a:p>
            <a:fld id="{E3692160-45A8-4E57-B06F-6883F7CE6D47}" type="slidenum">
              <a:rPr lang="en-GB" smtClean="0"/>
              <a:pPr/>
              <a:t>‹#›</a:t>
            </a:fld>
            <a:endParaRPr lang="en-GB"/>
          </a:p>
        </p:txBody>
      </p:sp>
    </p:spTree>
    <p:extLst>
      <p:ext uri="{BB962C8B-B14F-4D97-AF65-F5344CB8AC3E}">
        <p14:creationId xmlns:p14="http://schemas.microsoft.com/office/powerpoint/2010/main" val="692356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22958" cy="493793"/>
          </a:xfrm>
          <a:prstGeom prst="rect">
            <a:avLst/>
          </a:prstGeom>
        </p:spPr>
        <p:txBody>
          <a:bodyPr vert="horz" lIns="90715" tIns="45357" rIns="90715" bIns="45357" rtlCol="0"/>
          <a:lstStyle>
            <a:lvl1pPr algn="l">
              <a:defRPr sz="1200"/>
            </a:lvl1pPr>
          </a:lstStyle>
          <a:p>
            <a:endParaRPr lang="en-GB"/>
          </a:p>
        </p:txBody>
      </p:sp>
      <p:sp>
        <p:nvSpPr>
          <p:cNvPr id="3" name="Date Placeholder 2"/>
          <p:cNvSpPr>
            <a:spLocks noGrp="1"/>
          </p:cNvSpPr>
          <p:nvPr>
            <p:ph type="dt" idx="1"/>
          </p:nvPr>
        </p:nvSpPr>
        <p:spPr>
          <a:xfrm>
            <a:off x="3820770" y="3"/>
            <a:ext cx="2922958" cy="493793"/>
          </a:xfrm>
          <a:prstGeom prst="rect">
            <a:avLst/>
          </a:prstGeom>
        </p:spPr>
        <p:txBody>
          <a:bodyPr vert="horz" lIns="90715" tIns="45357" rIns="90715" bIns="45357" rtlCol="0"/>
          <a:lstStyle>
            <a:lvl1pPr algn="r">
              <a:defRPr sz="1200"/>
            </a:lvl1pPr>
          </a:lstStyle>
          <a:p>
            <a:fld id="{20C12B5E-F087-4F32-9E60-F9E4BC10937A}" type="datetimeFigureOut">
              <a:rPr lang="en-GB" smtClean="0"/>
              <a:pPr/>
              <a:t>27/08/2019</a:t>
            </a:fld>
            <a:endParaRPr lang="en-GB"/>
          </a:p>
        </p:txBody>
      </p:sp>
      <p:sp>
        <p:nvSpPr>
          <p:cNvPr id="4" name="Slide Image Placeholder 3"/>
          <p:cNvSpPr>
            <a:spLocks noGrp="1" noRot="1" noChangeAspect="1"/>
          </p:cNvSpPr>
          <p:nvPr>
            <p:ph type="sldImg" idx="2"/>
          </p:nvPr>
        </p:nvSpPr>
        <p:spPr>
          <a:xfrm>
            <a:off x="701675" y="741363"/>
            <a:ext cx="5345113" cy="3702050"/>
          </a:xfrm>
          <a:prstGeom prst="rect">
            <a:avLst/>
          </a:prstGeom>
          <a:noFill/>
          <a:ln w="12700">
            <a:solidFill>
              <a:prstClr val="black"/>
            </a:solidFill>
          </a:ln>
        </p:spPr>
        <p:txBody>
          <a:bodyPr vert="horz" lIns="90715" tIns="45357" rIns="90715" bIns="45357" rtlCol="0" anchor="ctr"/>
          <a:lstStyle/>
          <a:p>
            <a:endParaRPr lang="en-GB"/>
          </a:p>
        </p:txBody>
      </p:sp>
      <p:sp>
        <p:nvSpPr>
          <p:cNvPr id="5" name="Notes Placeholder 4"/>
          <p:cNvSpPr>
            <a:spLocks noGrp="1"/>
          </p:cNvSpPr>
          <p:nvPr>
            <p:ph type="body" sz="quarter" idx="3"/>
          </p:nvPr>
        </p:nvSpPr>
        <p:spPr>
          <a:xfrm>
            <a:off x="674530" y="4691026"/>
            <a:ext cx="5396230" cy="4444128"/>
          </a:xfrm>
          <a:prstGeom prst="rect">
            <a:avLst/>
          </a:prstGeom>
        </p:spPr>
        <p:txBody>
          <a:bodyPr vert="horz" lIns="90715" tIns="45357" rIns="90715" bIns="453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380334"/>
            <a:ext cx="2922958" cy="493793"/>
          </a:xfrm>
          <a:prstGeom prst="rect">
            <a:avLst/>
          </a:prstGeom>
        </p:spPr>
        <p:txBody>
          <a:bodyPr vert="horz" lIns="90715" tIns="45357" rIns="90715" bIns="45357" rtlCol="0" anchor="b"/>
          <a:lstStyle>
            <a:lvl1pPr algn="l">
              <a:defRPr sz="1200"/>
            </a:lvl1pPr>
          </a:lstStyle>
          <a:p>
            <a:endParaRPr lang="en-GB"/>
          </a:p>
        </p:txBody>
      </p:sp>
      <p:sp>
        <p:nvSpPr>
          <p:cNvPr id="7" name="Slide Number Placeholder 6"/>
          <p:cNvSpPr>
            <a:spLocks noGrp="1"/>
          </p:cNvSpPr>
          <p:nvPr>
            <p:ph type="sldNum" sz="quarter" idx="5"/>
          </p:nvPr>
        </p:nvSpPr>
        <p:spPr>
          <a:xfrm>
            <a:off x="3820770" y="9380334"/>
            <a:ext cx="2922958" cy="493793"/>
          </a:xfrm>
          <a:prstGeom prst="rect">
            <a:avLst/>
          </a:prstGeom>
        </p:spPr>
        <p:txBody>
          <a:bodyPr vert="horz" lIns="90715" tIns="45357" rIns="90715" bIns="45357" rtlCol="0" anchor="b"/>
          <a:lstStyle>
            <a:lvl1pPr algn="r">
              <a:defRPr sz="1200"/>
            </a:lvl1pPr>
          </a:lstStyle>
          <a:p>
            <a:fld id="{A4DBB330-1CF9-4625-86B1-105F6BF00FA8}" type="slidenum">
              <a:rPr lang="en-GB" smtClean="0"/>
              <a:pPr/>
              <a:t>‹#›</a:t>
            </a:fld>
            <a:endParaRPr lang="en-GB"/>
          </a:p>
        </p:txBody>
      </p:sp>
    </p:spTree>
    <p:extLst>
      <p:ext uri="{BB962C8B-B14F-4D97-AF65-F5344CB8AC3E}">
        <p14:creationId xmlns:p14="http://schemas.microsoft.com/office/powerpoint/2010/main" val="3457119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1</a:t>
            </a:fld>
            <a:endParaRPr lang="en-GB"/>
          </a:p>
        </p:txBody>
      </p:sp>
    </p:spTree>
    <p:extLst>
      <p:ext uri="{BB962C8B-B14F-4D97-AF65-F5344CB8AC3E}">
        <p14:creationId xmlns:p14="http://schemas.microsoft.com/office/powerpoint/2010/main" val="258908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14</a:t>
            </a:fld>
            <a:endParaRPr lang="en-GB"/>
          </a:p>
        </p:txBody>
      </p:sp>
    </p:spTree>
    <p:extLst>
      <p:ext uri="{BB962C8B-B14F-4D97-AF65-F5344CB8AC3E}">
        <p14:creationId xmlns:p14="http://schemas.microsoft.com/office/powerpoint/2010/main" val="1256141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18</a:t>
            </a:fld>
            <a:endParaRPr lang="en-GB"/>
          </a:p>
        </p:txBody>
      </p:sp>
    </p:spTree>
    <p:extLst>
      <p:ext uri="{BB962C8B-B14F-4D97-AF65-F5344CB8AC3E}">
        <p14:creationId xmlns:p14="http://schemas.microsoft.com/office/powerpoint/2010/main" val="268874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22</a:t>
            </a:fld>
            <a:endParaRPr lang="en-GB"/>
          </a:p>
        </p:txBody>
      </p:sp>
    </p:spTree>
    <p:extLst>
      <p:ext uri="{BB962C8B-B14F-4D97-AF65-F5344CB8AC3E}">
        <p14:creationId xmlns:p14="http://schemas.microsoft.com/office/powerpoint/2010/main" val="595574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24</a:t>
            </a:fld>
            <a:endParaRPr lang="en-GB"/>
          </a:p>
        </p:txBody>
      </p:sp>
    </p:spTree>
    <p:extLst>
      <p:ext uri="{BB962C8B-B14F-4D97-AF65-F5344CB8AC3E}">
        <p14:creationId xmlns:p14="http://schemas.microsoft.com/office/powerpoint/2010/main" val="186865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26</a:t>
            </a:fld>
            <a:endParaRPr lang="en-GB"/>
          </a:p>
        </p:txBody>
      </p:sp>
    </p:spTree>
    <p:extLst>
      <p:ext uri="{BB962C8B-B14F-4D97-AF65-F5344CB8AC3E}">
        <p14:creationId xmlns:p14="http://schemas.microsoft.com/office/powerpoint/2010/main" val="344647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27</a:t>
            </a:fld>
            <a:endParaRPr lang="en-GB"/>
          </a:p>
        </p:txBody>
      </p:sp>
    </p:spTree>
    <p:extLst>
      <p:ext uri="{BB962C8B-B14F-4D97-AF65-F5344CB8AC3E}">
        <p14:creationId xmlns:p14="http://schemas.microsoft.com/office/powerpoint/2010/main" val="196901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28</a:t>
            </a:fld>
            <a:endParaRPr lang="en-GB"/>
          </a:p>
        </p:txBody>
      </p:sp>
    </p:spTree>
    <p:extLst>
      <p:ext uri="{BB962C8B-B14F-4D97-AF65-F5344CB8AC3E}">
        <p14:creationId xmlns:p14="http://schemas.microsoft.com/office/powerpoint/2010/main" val="1920872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30</a:t>
            </a:fld>
            <a:endParaRPr lang="en-GB"/>
          </a:p>
        </p:txBody>
      </p:sp>
    </p:spTree>
    <p:extLst>
      <p:ext uri="{BB962C8B-B14F-4D97-AF65-F5344CB8AC3E}">
        <p14:creationId xmlns:p14="http://schemas.microsoft.com/office/powerpoint/2010/main" val="2542496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DBB330-1CF9-4625-86B1-105F6BF00FA8}" type="slidenum">
              <a:rPr lang="en-GB" smtClean="0"/>
              <a:pPr/>
              <a:t>32</a:t>
            </a:fld>
            <a:endParaRPr lang="en-GB"/>
          </a:p>
        </p:txBody>
      </p:sp>
    </p:spTree>
    <p:extLst>
      <p:ext uri="{BB962C8B-B14F-4D97-AF65-F5344CB8AC3E}">
        <p14:creationId xmlns:p14="http://schemas.microsoft.com/office/powerpoint/2010/main" val="2074798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33</a:t>
            </a:fld>
            <a:endParaRPr lang="en-GB"/>
          </a:p>
        </p:txBody>
      </p:sp>
    </p:spTree>
    <p:extLst>
      <p:ext uri="{BB962C8B-B14F-4D97-AF65-F5344CB8AC3E}">
        <p14:creationId xmlns:p14="http://schemas.microsoft.com/office/powerpoint/2010/main" val="219044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4</a:t>
            </a:fld>
            <a:endParaRPr lang="en-GB"/>
          </a:p>
        </p:txBody>
      </p:sp>
    </p:spTree>
    <p:extLst>
      <p:ext uri="{BB962C8B-B14F-4D97-AF65-F5344CB8AC3E}">
        <p14:creationId xmlns:p14="http://schemas.microsoft.com/office/powerpoint/2010/main" val="29178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35</a:t>
            </a:fld>
            <a:endParaRPr lang="en-GB"/>
          </a:p>
        </p:txBody>
      </p:sp>
    </p:spTree>
    <p:extLst>
      <p:ext uri="{BB962C8B-B14F-4D97-AF65-F5344CB8AC3E}">
        <p14:creationId xmlns:p14="http://schemas.microsoft.com/office/powerpoint/2010/main" val="1258721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36</a:t>
            </a:fld>
            <a:endParaRPr lang="en-GB"/>
          </a:p>
        </p:txBody>
      </p:sp>
    </p:spTree>
    <p:extLst>
      <p:ext uri="{BB962C8B-B14F-4D97-AF65-F5344CB8AC3E}">
        <p14:creationId xmlns:p14="http://schemas.microsoft.com/office/powerpoint/2010/main" val="2758089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37</a:t>
            </a:fld>
            <a:endParaRPr lang="en-GB"/>
          </a:p>
        </p:txBody>
      </p:sp>
    </p:spTree>
    <p:extLst>
      <p:ext uri="{BB962C8B-B14F-4D97-AF65-F5344CB8AC3E}">
        <p14:creationId xmlns:p14="http://schemas.microsoft.com/office/powerpoint/2010/main" val="347920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38</a:t>
            </a:fld>
            <a:endParaRPr lang="en-GB"/>
          </a:p>
        </p:txBody>
      </p:sp>
    </p:spTree>
    <p:extLst>
      <p:ext uri="{BB962C8B-B14F-4D97-AF65-F5344CB8AC3E}">
        <p14:creationId xmlns:p14="http://schemas.microsoft.com/office/powerpoint/2010/main" val="271888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41</a:t>
            </a:fld>
            <a:endParaRPr lang="en-GB"/>
          </a:p>
        </p:txBody>
      </p:sp>
    </p:spTree>
    <p:extLst>
      <p:ext uri="{BB962C8B-B14F-4D97-AF65-F5344CB8AC3E}">
        <p14:creationId xmlns:p14="http://schemas.microsoft.com/office/powerpoint/2010/main" val="1213998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43</a:t>
            </a:fld>
            <a:endParaRPr lang="en-GB"/>
          </a:p>
        </p:txBody>
      </p:sp>
    </p:spTree>
    <p:extLst>
      <p:ext uri="{BB962C8B-B14F-4D97-AF65-F5344CB8AC3E}">
        <p14:creationId xmlns:p14="http://schemas.microsoft.com/office/powerpoint/2010/main" val="1881642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BB330-1CF9-4625-86B1-105F6BF00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842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BB330-1CF9-4625-86B1-105F6BF00F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906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48</a:t>
            </a:fld>
            <a:endParaRPr lang="en-GB"/>
          </a:p>
        </p:txBody>
      </p:sp>
    </p:spTree>
    <p:extLst>
      <p:ext uri="{BB962C8B-B14F-4D97-AF65-F5344CB8AC3E}">
        <p14:creationId xmlns:p14="http://schemas.microsoft.com/office/powerpoint/2010/main" val="3398561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49</a:t>
            </a:fld>
            <a:endParaRPr lang="en-GB"/>
          </a:p>
        </p:txBody>
      </p:sp>
    </p:spTree>
    <p:extLst>
      <p:ext uri="{BB962C8B-B14F-4D97-AF65-F5344CB8AC3E}">
        <p14:creationId xmlns:p14="http://schemas.microsoft.com/office/powerpoint/2010/main" val="46436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6</a:t>
            </a:fld>
            <a:endParaRPr lang="en-GB"/>
          </a:p>
        </p:txBody>
      </p:sp>
    </p:spTree>
    <p:extLst>
      <p:ext uri="{BB962C8B-B14F-4D97-AF65-F5344CB8AC3E}">
        <p14:creationId xmlns:p14="http://schemas.microsoft.com/office/powerpoint/2010/main" val="845367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51</a:t>
            </a:fld>
            <a:endParaRPr lang="en-GB"/>
          </a:p>
        </p:txBody>
      </p:sp>
    </p:spTree>
    <p:extLst>
      <p:ext uri="{BB962C8B-B14F-4D97-AF65-F5344CB8AC3E}">
        <p14:creationId xmlns:p14="http://schemas.microsoft.com/office/powerpoint/2010/main" val="3222329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52</a:t>
            </a:fld>
            <a:endParaRPr lang="en-GB"/>
          </a:p>
        </p:txBody>
      </p:sp>
    </p:spTree>
    <p:extLst>
      <p:ext uri="{BB962C8B-B14F-4D97-AF65-F5344CB8AC3E}">
        <p14:creationId xmlns:p14="http://schemas.microsoft.com/office/powerpoint/2010/main" val="169922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741363"/>
            <a:ext cx="5345113"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7</a:t>
            </a:fld>
            <a:endParaRPr lang="en-GB"/>
          </a:p>
        </p:txBody>
      </p:sp>
    </p:spTree>
    <p:extLst>
      <p:ext uri="{BB962C8B-B14F-4D97-AF65-F5344CB8AC3E}">
        <p14:creationId xmlns:p14="http://schemas.microsoft.com/office/powerpoint/2010/main" val="302606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741363"/>
            <a:ext cx="5345113" cy="370205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DBB330-1CF9-4625-86B1-105F6BF00FA8}" type="slidenum">
              <a:rPr lang="en-GB" smtClean="0"/>
              <a:pPr/>
              <a:t>8</a:t>
            </a:fld>
            <a:endParaRPr lang="en-GB"/>
          </a:p>
        </p:txBody>
      </p:sp>
    </p:spTree>
    <p:extLst>
      <p:ext uri="{BB962C8B-B14F-4D97-AF65-F5344CB8AC3E}">
        <p14:creationId xmlns:p14="http://schemas.microsoft.com/office/powerpoint/2010/main" val="60040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741363"/>
            <a:ext cx="5345113" cy="370205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9</a:t>
            </a:fld>
            <a:endParaRPr lang="en-GB"/>
          </a:p>
        </p:txBody>
      </p:sp>
    </p:spTree>
    <p:extLst>
      <p:ext uri="{BB962C8B-B14F-4D97-AF65-F5344CB8AC3E}">
        <p14:creationId xmlns:p14="http://schemas.microsoft.com/office/powerpoint/2010/main" val="137415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741363"/>
            <a:ext cx="5345113"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1" baseline="0"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10</a:t>
            </a:fld>
            <a:endParaRPr lang="en-GB"/>
          </a:p>
        </p:txBody>
      </p:sp>
    </p:spTree>
    <p:extLst>
      <p:ext uri="{BB962C8B-B14F-4D97-AF65-F5344CB8AC3E}">
        <p14:creationId xmlns:p14="http://schemas.microsoft.com/office/powerpoint/2010/main" val="133803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12</a:t>
            </a:fld>
            <a:endParaRPr lang="en-GB"/>
          </a:p>
        </p:txBody>
      </p:sp>
    </p:spTree>
    <p:extLst>
      <p:ext uri="{BB962C8B-B14F-4D97-AF65-F5344CB8AC3E}">
        <p14:creationId xmlns:p14="http://schemas.microsoft.com/office/powerpoint/2010/main" val="375941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DBB330-1CF9-4625-86B1-105F6BF00FA8}" type="slidenum">
              <a:rPr lang="en-GB" smtClean="0"/>
              <a:pPr/>
              <a:t>13</a:t>
            </a:fld>
            <a:endParaRPr lang="en-GB"/>
          </a:p>
        </p:txBody>
      </p:sp>
    </p:spTree>
    <p:extLst>
      <p:ext uri="{BB962C8B-B14F-4D97-AF65-F5344CB8AC3E}">
        <p14:creationId xmlns:p14="http://schemas.microsoft.com/office/powerpoint/2010/main" val="2319313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sp>
        <p:nvSpPr>
          <p:cNvPr id="3" name="Rectangle 2"/>
          <p:cNvSpPr/>
          <p:nvPr userDrawn="1"/>
        </p:nvSpPr>
        <p:spPr>
          <a:xfrm>
            <a:off x="0" y="-5614"/>
            <a:ext cx="9906000" cy="6317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 name="Isosceles Triangle 1"/>
          <p:cNvSpPr/>
          <p:nvPr userDrawn="1"/>
        </p:nvSpPr>
        <p:spPr>
          <a:xfrm rot="5400000">
            <a:off x="4299596" y="6214409"/>
            <a:ext cx="546104" cy="741089"/>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4" name="Rectangle 3"/>
          <p:cNvSpPr/>
          <p:nvPr userDrawn="1"/>
        </p:nvSpPr>
        <p:spPr>
          <a:xfrm>
            <a:off x="1" y="6311899"/>
            <a:ext cx="4202103" cy="5461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11" name="Rectangle 10"/>
          <p:cNvSpPr/>
          <p:nvPr userDrawn="1"/>
        </p:nvSpPr>
        <p:spPr>
          <a:xfrm>
            <a:off x="1" y="1090876"/>
            <a:ext cx="4211911" cy="546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1" name="Rectangle 20"/>
          <p:cNvSpPr/>
          <p:nvPr userDrawn="1"/>
        </p:nvSpPr>
        <p:spPr>
          <a:xfrm>
            <a:off x="3" y="1636985"/>
            <a:ext cx="4943193" cy="46749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44" name="Title 4"/>
          <p:cNvSpPr>
            <a:spLocks noGrp="1"/>
          </p:cNvSpPr>
          <p:nvPr>
            <p:ph type="title"/>
          </p:nvPr>
        </p:nvSpPr>
        <p:spPr>
          <a:xfrm>
            <a:off x="199147" y="1127846"/>
            <a:ext cx="4519827" cy="2643088"/>
          </a:xfrm>
        </p:spPr>
        <p:txBody>
          <a:bodyPr anchor="b"/>
          <a:lstStyle>
            <a:lvl1pPr>
              <a:defRPr sz="3683" b="1">
                <a:solidFill>
                  <a:schemeClr val="bg1"/>
                </a:solidFill>
              </a:defRPr>
            </a:lvl1pPr>
          </a:lstStyle>
          <a:p>
            <a:r>
              <a:rPr lang="en-US"/>
              <a:t>Click to edit Master title style</a:t>
            </a:r>
            <a:endParaRPr lang="en-GB" dirty="0"/>
          </a:p>
        </p:txBody>
      </p:sp>
      <p:sp>
        <p:nvSpPr>
          <p:cNvPr id="45" name="Text Placeholder 14"/>
          <p:cNvSpPr>
            <a:spLocks noGrp="1"/>
          </p:cNvSpPr>
          <p:nvPr>
            <p:ph type="body" sz="quarter" idx="10"/>
          </p:nvPr>
        </p:nvSpPr>
        <p:spPr>
          <a:xfrm>
            <a:off x="193655" y="4031784"/>
            <a:ext cx="4528216" cy="2280113"/>
          </a:xfrm>
        </p:spPr>
        <p:txBody>
          <a:bodyPr>
            <a:noAutofit/>
          </a:bodyPr>
          <a:lstStyle>
            <a:lvl1pPr>
              <a:defRPr sz="2167">
                <a:solidFill>
                  <a:schemeClr val="bg1"/>
                </a:solidFill>
              </a:defRPr>
            </a:lvl1pPr>
          </a:lstStyle>
          <a:p>
            <a:pPr lvl="0"/>
            <a:r>
              <a:rPr lang="en-US"/>
              <a:t>Click to edit Master text styles</a:t>
            </a:r>
          </a:p>
        </p:txBody>
      </p:sp>
      <p:cxnSp>
        <p:nvCxnSpPr>
          <p:cNvPr id="47" name="Straight Connector 46"/>
          <p:cNvCxnSpPr/>
          <p:nvPr userDrawn="1"/>
        </p:nvCxnSpPr>
        <p:spPr>
          <a:xfrm>
            <a:off x="207414" y="3902296"/>
            <a:ext cx="45070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p:cNvSpPr/>
          <p:nvPr userDrawn="1"/>
        </p:nvSpPr>
        <p:spPr>
          <a:xfrm rot="16200000" flipV="1">
            <a:off x="4309404" y="993386"/>
            <a:ext cx="546104" cy="741089"/>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7745" y="232769"/>
            <a:ext cx="1560000" cy="884612"/>
          </a:xfrm>
          <a:prstGeom prst="rect">
            <a:avLst/>
          </a:prstGeom>
        </p:spPr>
      </p:pic>
    </p:spTree>
    <p:extLst>
      <p:ext uri="{BB962C8B-B14F-4D97-AF65-F5344CB8AC3E}">
        <p14:creationId xmlns:p14="http://schemas.microsoft.com/office/powerpoint/2010/main" val="191939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x Text with Subtitle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0389" y="1600205"/>
            <a:ext cx="5166682" cy="45259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2" name="Title 1"/>
          <p:cNvSpPr>
            <a:spLocks noGrp="1"/>
          </p:cNvSpPr>
          <p:nvPr>
            <p:ph type="title"/>
          </p:nvPr>
        </p:nvSpPr>
        <p:spPr>
          <a:xfrm>
            <a:off x="410389" y="346646"/>
            <a:ext cx="9067115" cy="1097688"/>
          </a:xfrm>
        </p:spPr>
        <p:txBody>
          <a:bodyPr/>
          <a:lstStyle>
            <a:lvl1pPr>
              <a:defRPr sz="2000"/>
            </a:lvl1pPr>
          </a:lstStyle>
          <a:p>
            <a:r>
              <a:rPr lang="en-US" dirty="0"/>
              <a:t>Click to edit Master title style</a:t>
            </a:r>
            <a:endParaRPr lang="en-GB" dirty="0"/>
          </a:p>
        </p:txBody>
      </p:sp>
      <p:sp>
        <p:nvSpPr>
          <p:cNvPr id="5" name="Content Placeholder 4"/>
          <p:cNvSpPr>
            <a:spLocks noGrp="1"/>
          </p:cNvSpPr>
          <p:nvPr>
            <p:ph sz="quarter" idx="17"/>
          </p:nvPr>
        </p:nvSpPr>
        <p:spPr>
          <a:xfrm>
            <a:off x="5811096" y="1600201"/>
            <a:ext cx="3585767" cy="2132610"/>
          </a:xfrm>
          <a:solidFill>
            <a:schemeClr val="accent1"/>
          </a:solidFill>
        </p:spPr>
        <p:txBody>
          <a:bodyPr>
            <a:noAutofit/>
          </a:bodyPr>
          <a:lstStyle>
            <a:lvl1pPr>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4"/>
          <p:cNvSpPr>
            <a:spLocks noGrp="1"/>
          </p:cNvSpPr>
          <p:nvPr>
            <p:ph sz="quarter" idx="18"/>
          </p:nvPr>
        </p:nvSpPr>
        <p:spPr>
          <a:xfrm>
            <a:off x="5811096" y="3888678"/>
            <a:ext cx="3585767" cy="2132610"/>
          </a:xfrm>
          <a:solidFill>
            <a:schemeClr val="accent5"/>
          </a:solidFill>
        </p:spPr>
        <p:txBody>
          <a:bodyPr>
            <a:noAutofit/>
          </a:bodyPr>
          <a:lstStyle>
            <a:lvl1pPr>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9434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x Text with Subtitl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0389" y="1600205"/>
            <a:ext cx="5166682" cy="4525963"/>
          </a:xfrm>
        </p:spPr>
        <p:txBody>
          <a:bodyPr>
            <a:normAutofit/>
          </a:bodyPr>
          <a:lstStyle>
            <a:lvl1pPr>
              <a:defRPr sz="1200"/>
            </a:lvl1pPr>
            <a:lvl2pPr>
              <a:defRPr sz="1200"/>
            </a:lvl2pPr>
            <a:lvl3pPr>
              <a:defRPr sz="1200"/>
            </a:lvl3pPr>
            <a:lvl4pPr>
              <a:defRPr sz="1200"/>
            </a:lvl4pPr>
            <a:lvl5pPr>
              <a:defRPr sz="12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2" name="Title 1"/>
          <p:cNvSpPr>
            <a:spLocks noGrp="1"/>
          </p:cNvSpPr>
          <p:nvPr>
            <p:ph type="title"/>
          </p:nvPr>
        </p:nvSpPr>
        <p:spPr>
          <a:xfrm>
            <a:off x="410389" y="346646"/>
            <a:ext cx="9067115" cy="1097688"/>
          </a:xfrm>
        </p:spPr>
        <p:txBody>
          <a:bodyPr/>
          <a:lstStyle>
            <a:lvl1pPr>
              <a:defRPr sz="2000"/>
            </a:lvl1pPr>
          </a:lstStyle>
          <a:p>
            <a:r>
              <a:rPr lang="en-US" dirty="0"/>
              <a:t>Click to edit Master title style</a:t>
            </a:r>
            <a:endParaRPr lang="en-GB" dirty="0"/>
          </a:p>
        </p:txBody>
      </p:sp>
      <p:sp>
        <p:nvSpPr>
          <p:cNvPr id="5" name="Content Placeholder 4"/>
          <p:cNvSpPr>
            <a:spLocks noGrp="1"/>
          </p:cNvSpPr>
          <p:nvPr>
            <p:ph sz="quarter" idx="17"/>
          </p:nvPr>
        </p:nvSpPr>
        <p:spPr>
          <a:xfrm>
            <a:off x="5811096" y="1600201"/>
            <a:ext cx="3585767" cy="2132610"/>
          </a:xfrm>
          <a:solidFill>
            <a:schemeClr val="accent4"/>
          </a:solidFill>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4"/>
          <p:cNvSpPr>
            <a:spLocks noGrp="1"/>
          </p:cNvSpPr>
          <p:nvPr>
            <p:ph sz="quarter" idx="18"/>
          </p:nvPr>
        </p:nvSpPr>
        <p:spPr>
          <a:xfrm>
            <a:off x="5811096" y="3888678"/>
            <a:ext cx="3585767" cy="2132610"/>
          </a:xfrm>
          <a:solidFill>
            <a:schemeClr val="accent6"/>
          </a:solidFill>
        </p:spPr>
        <p:txBody>
          <a:bodyPr>
            <a:normAutofit/>
          </a:bodyPr>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0622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x Content with Subtitl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339" y="1600201"/>
            <a:ext cx="4309838" cy="2116832"/>
          </a:xfrm>
          <a:solidFill>
            <a:schemeClr val="accent2"/>
          </a:solidFill>
        </p:spPr>
        <p:txBody>
          <a:bodyPr>
            <a:noAutofit/>
          </a:bodyPr>
          <a:lstStyle>
            <a:lvl1pPr>
              <a:defRPr sz="1200">
                <a:solidFill>
                  <a:schemeClr val="tx1">
                    <a:lumMod val="95000"/>
                    <a:lumOff val="5000"/>
                  </a:schemeClr>
                </a:solidFill>
              </a:defRPr>
            </a:lvl1pPr>
            <a:lvl2pPr>
              <a:defRPr sz="1200">
                <a:solidFill>
                  <a:schemeClr val="tx1">
                    <a:lumMod val="95000"/>
                    <a:lumOff val="5000"/>
                  </a:schemeClr>
                </a:solidFill>
              </a:defRPr>
            </a:lvl2pPr>
            <a:lvl3pPr>
              <a:defRPr sz="1200">
                <a:solidFill>
                  <a:schemeClr val="tx1">
                    <a:lumMod val="95000"/>
                    <a:lumOff val="5000"/>
                  </a:schemeClr>
                </a:solidFill>
              </a:defRPr>
            </a:lvl3pPr>
            <a:lvl4pPr>
              <a:defRPr sz="1200">
                <a:solidFill>
                  <a:schemeClr val="tx1">
                    <a:lumMod val="95000"/>
                    <a:lumOff val="5000"/>
                  </a:schemeClr>
                </a:solidFill>
              </a:defRPr>
            </a:lvl4pPr>
            <a:lvl5pPr>
              <a:defRPr sz="12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2" name="Title 1"/>
          <p:cNvSpPr>
            <a:spLocks noGrp="1"/>
          </p:cNvSpPr>
          <p:nvPr>
            <p:ph type="title"/>
          </p:nvPr>
        </p:nvSpPr>
        <p:spPr>
          <a:xfrm>
            <a:off x="410389" y="346645"/>
            <a:ext cx="9067115" cy="1057495"/>
          </a:xfrm>
        </p:spPr>
        <p:txBody>
          <a:bodyPr/>
          <a:lstStyle>
            <a:lvl1pPr>
              <a:defRPr sz="2000"/>
            </a:lvl1pPr>
          </a:lstStyle>
          <a:p>
            <a:r>
              <a:rPr lang="en-US" dirty="0"/>
              <a:t>Click to edit Master title style</a:t>
            </a:r>
            <a:endParaRPr lang="en-GB" dirty="0"/>
          </a:p>
        </p:txBody>
      </p:sp>
      <p:sp>
        <p:nvSpPr>
          <p:cNvPr id="8" name="Content Placeholder 2"/>
          <p:cNvSpPr>
            <a:spLocks noGrp="1"/>
          </p:cNvSpPr>
          <p:nvPr>
            <p:ph idx="14"/>
          </p:nvPr>
        </p:nvSpPr>
        <p:spPr>
          <a:xfrm>
            <a:off x="5109387" y="1600201"/>
            <a:ext cx="4289276" cy="2116832"/>
          </a:xfrm>
          <a:solidFill>
            <a:srgbClr val="FFC000"/>
          </a:solidFill>
        </p:spPr>
        <p:txBody>
          <a:bodyPr>
            <a:noAutofit/>
          </a:bodyPr>
          <a:lstStyle>
            <a:lvl1pPr>
              <a:defRPr sz="1200">
                <a:solidFill>
                  <a:schemeClr val="tx1">
                    <a:lumMod val="95000"/>
                    <a:lumOff val="5000"/>
                  </a:schemeClr>
                </a:solidFill>
              </a:defRPr>
            </a:lvl1pPr>
            <a:lvl2pPr>
              <a:defRPr sz="1200">
                <a:solidFill>
                  <a:schemeClr val="tx1">
                    <a:lumMod val="95000"/>
                    <a:lumOff val="5000"/>
                  </a:schemeClr>
                </a:solidFill>
              </a:defRPr>
            </a:lvl2pPr>
            <a:lvl3pPr>
              <a:defRPr sz="1200">
                <a:solidFill>
                  <a:schemeClr val="tx1">
                    <a:lumMod val="95000"/>
                    <a:lumOff val="5000"/>
                  </a:schemeClr>
                </a:solidFill>
              </a:defRPr>
            </a:lvl3pPr>
            <a:lvl4pPr>
              <a:defRPr sz="1200">
                <a:solidFill>
                  <a:schemeClr val="tx1">
                    <a:lumMod val="95000"/>
                    <a:lumOff val="5000"/>
                  </a:schemeClr>
                </a:solidFill>
              </a:defRPr>
            </a:lvl4pPr>
            <a:lvl5pPr>
              <a:defRPr sz="12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5"/>
          </p:nvPr>
        </p:nvSpPr>
        <p:spPr>
          <a:xfrm>
            <a:off x="507338" y="3913093"/>
            <a:ext cx="4309838" cy="2116832"/>
          </a:xfrm>
          <a:solidFill>
            <a:schemeClr val="accent5"/>
          </a:solidFill>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6"/>
          </p:nvPr>
        </p:nvSpPr>
        <p:spPr>
          <a:xfrm>
            <a:off x="5109387" y="3913093"/>
            <a:ext cx="4289276" cy="2116832"/>
          </a:xfrm>
          <a:solidFill>
            <a:schemeClr val="accent3"/>
          </a:solidFill>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2618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x Content with Subtitl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339" y="1600201"/>
            <a:ext cx="4309838" cy="2116832"/>
          </a:xfrm>
          <a:solidFill>
            <a:schemeClr val="accent5"/>
          </a:solidFill>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2" name="Title 1"/>
          <p:cNvSpPr>
            <a:spLocks noGrp="1"/>
          </p:cNvSpPr>
          <p:nvPr>
            <p:ph type="title"/>
          </p:nvPr>
        </p:nvSpPr>
        <p:spPr>
          <a:xfrm>
            <a:off x="410389" y="346645"/>
            <a:ext cx="9067115" cy="1057495"/>
          </a:xfrm>
        </p:spPr>
        <p:txBody>
          <a:bodyPr/>
          <a:lstStyle/>
          <a:p>
            <a:r>
              <a:rPr lang="en-US"/>
              <a:t>Click to edit Master title style</a:t>
            </a:r>
            <a:endParaRPr lang="en-GB"/>
          </a:p>
        </p:txBody>
      </p:sp>
      <p:sp>
        <p:nvSpPr>
          <p:cNvPr id="8" name="Content Placeholder 2"/>
          <p:cNvSpPr>
            <a:spLocks noGrp="1"/>
          </p:cNvSpPr>
          <p:nvPr>
            <p:ph idx="14"/>
          </p:nvPr>
        </p:nvSpPr>
        <p:spPr>
          <a:xfrm>
            <a:off x="5109387" y="1600201"/>
            <a:ext cx="4289276" cy="2116832"/>
          </a:xfrm>
          <a:solidFill>
            <a:srgbClr val="A19186"/>
          </a:solidFill>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5"/>
          </p:nvPr>
        </p:nvSpPr>
        <p:spPr>
          <a:xfrm>
            <a:off x="507338" y="3913093"/>
            <a:ext cx="4309838" cy="2116832"/>
          </a:xfrm>
          <a:solidFill>
            <a:schemeClr val="bg1">
              <a:lumMod val="65000"/>
            </a:schemeClr>
          </a:solidFill>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6"/>
          </p:nvPr>
        </p:nvSpPr>
        <p:spPr>
          <a:xfrm>
            <a:off x="5109387" y="3913093"/>
            <a:ext cx="4289276" cy="2116832"/>
          </a:xfrm>
          <a:solidFill>
            <a:schemeClr val="accent1"/>
          </a:solidFill>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997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Content with Long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0387" y="1600205"/>
            <a:ext cx="4486008" cy="45259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8" name="Content Placeholder 2"/>
          <p:cNvSpPr>
            <a:spLocks noGrp="1"/>
          </p:cNvSpPr>
          <p:nvPr>
            <p:ph idx="14" hasCustomPrompt="1"/>
          </p:nvPr>
        </p:nvSpPr>
        <p:spPr>
          <a:xfrm>
            <a:off x="5012899" y="1600205"/>
            <a:ext cx="4464605" cy="45259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410389" y="346646"/>
            <a:ext cx="9067115" cy="994122"/>
          </a:xfrm>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35301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with Long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0387" y="1600205"/>
            <a:ext cx="4486008" cy="45259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9" name="Title 1"/>
          <p:cNvSpPr>
            <a:spLocks noGrp="1"/>
          </p:cNvSpPr>
          <p:nvPr>
            <p:ph type="title"/>
          </p:nvPr>
        </p:nvSpPr>
        <p:spPr>
          <a:xfrm>
            <a:off x="410389" y="346646"/>
            <a:ext cx="9067115" cy="994122"/>
          </a:xfrm>
        </p:spPr>
        <p:txBody>
          <a:bodyPr/>
          <a:lstStyle>
            <a:lvl1pPr>
              <a:defRPr sz="2000"/>
            </a:lvl1pPr>
          </a:lstStyle>
          <a:p>
            <a:r>
              <a:rPr lang="en-US" dirty="0"/>
              <a:t>Click to edit Master title style</a:t>
            </a:r>
            <a:endParaRPr lang="en-GB" dirty="0"/>
          </a:p>
        </p:txBody>
      </p:sp>
      <p:sp>
        <p:nvSpPr>
          <p:cNvPr id="7" name="Picture Placeholder 4"/>
          <p:cNvSpPr>
            <a:spLocks noGrp="1"/>
          </p:cNvSpPr>
          <p:nvPr>
            <p:ph type="pic" sz="quarter" idx="15"/>
          </p:nvPr>
        </p:nvSpPr>
        <p:spPr>
          <a:xfrm>
            <a:off x="5012899" y="1700809"/>
            <a:ext cx="4385766" cy="4249142"/>
          </a:xfrm>
        </p:spPr>
        <p:txBody>
          <a:bodyPr/>
          <a:lstStyle/>
          <a:p>
            <a:r>
              <a:rPr lang="en-US"/>
              <a:t>Click icon to add picture</a:t>
            </a:r>
            <a:endParaRPr lang="en-GB" dirty="0"/>
          </a:p>
        </p:txBody>
      </p:sp>
    </p:spTree>
    <p:extLst>
      <p:ext uri="{BB962C8B-B14F-4D97-AF65-F5344CB8AC3E}">
        <p14:creationId xmlns:p14="http://schemas.microsoft.com/office/powerpoint/2010/main" val="158958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Image with Long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0387" y="1600205"/>
            <a:ext cx="4486008" cy="45259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9" name="Title 1"/>
          <p:cNvSpPr>
            <a:spLocks noGrp="1"/>
          </p:cNvSpPr>
          <p:nvPr>
            <p:ph type="title"/>
          </p:nvPr>
        </p:nvSpPr>
        <p:spPr>
          <a:xfrm>
            <a:off x="410389" y="346646"/>
            <a:ext cx="9067115" cy="994122"/>
          </a:xfrm>
        </p:spPr>
        <p:txBody>
          <a:bodyPr/>
          <a:lstStyle>
            <a:lvl1pPr>
              <a:defRPr sz="2000"/>
            </a:lvl1pPr>
          </a:lstStyle>
          <a:p>
            <a:r>
              <a:rPr lang="en-US" dirty="0"/>
              <a:t>Click to edit Master title style</a:t>
            </a:r>
            <a:endParaRPr lang="en-GB" dirty="0"/>
          </a:p>
        </p:txBody>
      </p:sp>
      <p:sp>
        <p:nvSpPr>
          <p:cNvPr id="8" name="Picture Placeholder 4"/>
          <p:cNvSpPr>
            <a:spLocks noGrp="1"/>
          </p:cNvSpPr>
          <p:nvPr>
            <p:ph type="pic" sz="quarter" idx="15"/>
          </p:nvPr>
        </p:nvSpPr>
        <p:spPr>
          <a:xfrm>
            <a:off x="5012899" y="1700813"/>
            <a:ext cx="4385766" cy="2088231"/>
          </a:xfrm>
        </p:spPr>
        <p:txBody>
          <a:bodyPr/>
          <a:lstStyle/>
          <a:p>
            <a:r>
              <a:rPr lang="en-US"/>
              <a:t>Click icon to add picture</a:t>
            </a:r>
            <a:endParaRPr lang="en-GB" dirty="0"/>
          </a:p>
        </p:txBody>
      </p:sp>
      <p:sp>
        <p:nvSpPr>
          <p:cNvPr id="10" name="Picture Placeholder 4"/>
          <p:cNvSpPr>
            <a:spLocks noGrp="1"/>
          </p:cNvSpPr>
          <p:nvPr>
            <p:ph type="pic" sz="quarter" idx="16"/>
          </p:nvPr>
        </p:nvSpPr>
        <p:spPr>
          <a:xfrm>
            <a:off x="5012899" y="3861049"/>
            <a:ext cx="4385766" cy="2088902"/>
          </a:xfrm>
        </p:spPr>
        <p:txBody>
          <a:bodyPr/>
          <a:lstStyle/>
          <a:p>
            <a:r>
              <a:rPr lang="en-US"/>
              <a:t>Click icon to add picture</a:t>
            </a:r>
            <a:endParaRPr lang="en-GB" dirty="0"/>
          </a:p>
        </p:txBody>
      </p:sp>
    </p:spTree>
    <p:extLst>
      <p:ext uri="{BB962C8B-B14F-4D97-AF65-F5344CB8AC3E}">
        <p14:creationId xmlns:p14="http://schemas.microsoft.com/office/powerpoint/2010/main" val="141161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spcCol="360000">
            <a:noAutofit/>
          </a:bodyPr>
          <a:lstStyle>
            <a:lvl1pPr>
              <a:defRPr sz="1200"/>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a:lvl2pPr>
            <a:lvl3pPr>
              <a:defRPr sz="1100"/>
            </a:lvl3pPr>
            <a:lvl4pPr>
              <a:defRPr sz="1100"/>
            </a:lvl4pPr>
            <a:lvl5pPr marL="386941" indent="0">
              <a:buNone/>
              <a:defRPr sz="1200"/>
            </a:lvl5pPr>
          </a:lstStyle>
          <a:p>
            <a:pPr lvl="1"/>
            <a:r>
              <a:rPr lang="en-US" dirty="0"/>
              <a:t>Second level</a:t>
            </a:r>
          </a:p>
          <a:p>
            <a:pPr lvl="2"/>
            <a:r>
              <a:rPr lang="en-US" dirty="0"/>
              <a:t>Third level</a:t>
            </a:r>
          </a:p>
          <a:p>
            <a:pPr lvl="3"/>
            <a:r>
              <a:rPr lang="en-US" dirty="0"/>
              <a:t>Fourth level</a:t>
            </a:r>
          </a:p>
          <a:p>
            <a:pPr lvl="3"/>
            <a:endParaRPr lang="en-US" dirty="0"/>
          </a:p>
        </p:txBody>
      </p:sp>
      <p:sp>
        <p:nvSpPr>
          <p:cNvPr id="2" name="Title 1"/>
          <p:cNvSpPr>
            <a:spLocks noGrp="1"/>
          </p:cNvSpPr>
          <p:nvPr>
            <p:ph type="title"/>
          </p:nvPr>
        </p:nvSpPr>
        <p:spPr>
          <a:xfrm>
            <a:off x="410389" y="346646"/>
            <a:ext cx="9067115" cy="994122"/>
          </a:xfrm>
        </p:spPr>
        <p:txBody>
          <a:bodyPr/>
          <a:lstStyle>
            <a:lvl1pPr>
              <a:defRPr sz="2000"/>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Tree>
    <p:extLst>
      <p:ext uri="{BB962C8B-B14F-4D97-AF65-F5344CB8AC3E}">
        <p14:creationId xmlns:p14="http://schemas.microsoft.com/office/powerpoint/2010/main" val="241639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ong 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412750" y="6356355"/>
            <a:ext cx="2311400" cy="365125"/>
          </a:xfrm>
        </p:spPr>
        <p:txBody>
          <a:bodyPr/>
          <a:lstStyle/>
          <a:p>
            <a:fld id="{FCF7FC53-F179-4FFD-A802-294483C6DBDD}" type="slidenum">
              <a:rPr lang="en-GB" smtClean="0"/>
              <a:pPr/>
              <a:t>‹#›</a:t>
            </a:fld>
            <a:endParaRPr lang="en-GB"/>
          </a:p>
        </p:txBody>
      </p:sp>
    </p:spTree>
    <p:extLst>
      <p:ext uri="{BB962C8B-B14F-4D97-AF65-F5344CB8AC3E}">
        <p14:creationId xmlns:p14="http://schemas.microsoft.com/office/powerpoint/2010/main" val="28568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5" name="Title 1"/>
          <p:cNvSpPr>
            <a:spLocks noGrp="1"/>
          </p:cNvSpPr>
          <p:nvPr>
            <p:ph type="title"/>
          </p:nvPr>
        </p:nvSpPr>
        <p:spPr>
          <a:xfrm>
            <a:off x="410389" y="346646"/>
            <a:ext cx="9067115" cy="994122"/>
          </a:xfrm>
        </p:spPr>
        <p:txBody>
          <a:bodyPr/>
          <a:lstStyle/>
          <a:p>
            <a:r>
              <a:rPr lang="en-US"/>
              <a:t>Click to edit Master title style</a:t>
            </a:r>
            <a:endParaRPr lang="en-GB" dirty="0"/>
          </a:p>
        </p:txBody>
      </p:sp>
    </p:spTree>
    <p:extLst>
      <p:ext uri="{BB962C8B-B14F-4D97-AF65-F5344CB8AC3E}">
        <p14:creationId xmlns:p14="http://schemas.microsoft.com/office/powerpoint/2010/main" val="319898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 name="Rectangle 1"/>
          <p:cNvSpPr/>
          <p:nvPr userDrawn="1"/>
        </p:nvSpPr>
        <p:spPr>
          <a:xfrm>
            <a:off x="0" y="0"/>
            <a:ext cx="9906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507339" y="476677"/>
            <a:ext cx="8838149" cy="4320479"/>
          </a:xfrm>
        </p:spPr>
        <p:txBody>
          <a:bodyPr anchor="t">
            <a:normAutofit/>
          </a:bodyPr>
          <a:lstStyle>
            <a:lvl1pPr>
              <a:defRPr sz="4000" b="1">
                <a:solidFill>
                  <a:schemeClr val="bg1"/>
                </a:solidFill>
              </a:defRPr>
            </a:lvl1pPr>
            <a:lvl2pPr>
              <a:defRPr sz="3600"/>
            </a:lvl2pPr>
            <a:lvl3pPr>
              <a:defRPr sz="3600"/>
            </a:lvl3pPr>
            <a:lvl4pPr>
              <a:defRPr sz="3600"/>
            </a:lvl4pPr>
            <a:lvl5pPr>
              <a:defRPr sz="3600"/>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Tree>
    <p:extLst>
      <p:ext uri="{BB962C8B-B14F-4D97-AF65-F5344CB8AC3E}">
        <p14:creationId xmlns:p14="http://schemas.microsoft.com/office/powerpoint/2010/main" val="40804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3" name="Title 2"/>
          <p:cNvSpPr>
            <a:spLocks noGrp="1"/>
          </p:cNvSpPr>
          <p:nvPr>
            <p:ph type="title"/>
          </p:nvPr>
        </p:nvSpPr>
        <p:spPr/>
        <p:txBody>
          <a:bodyPr/>
          <a:lstStyle/>
          <a:p>
            <a:r>
              <a:rPr lang="en-US"/>
              <a:t>Click to edit Master title style</a:t>
            </a:r>
            <a:endParaRPr lang="en-GB"/>
          </a:p>
        </p:txBody>
      </p:sp>
      <p:sp>
        <p:nvSpPr>
          <p:cNvPr id="8" name="Text Placeholder 8"/>
          <p:cNvSpPr>
            <a:spLocks noGrp="1"/>
          </p:cNvSpPr>
          <p:nvPr>
            <p:ph type="body" sz="quarter" idx="13"/>
          </p:nvPr>
        </p:nvSpPr>
        <p:spPr>
          <a:xfrm>
            <a:off x="410386" y="764704"/>
            <a:ext cx="8904194" cy="396000"/>
          </a:xfrm>
        </p:spPr>
        <p:txBody>
          <a:bodyPr tIns="0" bIns="0" anchor="ctr">
            <a:normAutofit/>
          </a:bodyPr>
          <a:lstStyle>
            <a:lvl1pPr marL="0" indent="0">
              <a:buNone/>
              <a:defRPr lang="en-US" sz="2600" kern="1200" dirty="0" smtClean="0">
                <a:solidFill>
                  <a:schemeClr val="accent1"/>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173804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Two 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3" name="Title 2"/>
          <p:cNvSpPr>
            <a:spLocks noGrp="1"/>
          </p:cNvSpPr>
          <p:nvPr>
            <p:ph type="title"/>
          </p:nvPr>
        </p:nvSpPr>
        <p:spPr>
          <a:xfrm>
            <a:off x="410389" y="346645"/>
            <a:ext cx="9067115" cy="1118675"/>
          </a:xfrm>
        </p:spPr>
        <p:txBody>
          <a:bodyPr/>
          <a:lstStyle/>
          <a:p>
            <a:r>
              <a:rPr lang="en-US" dirty="0"/>
              <a:t>Click to edit Master title style</a:t>
            </a:r>
            <a:endParaRPr lang="en-GB" dirty="0"/>
          </a:p>
        </p:txBody>
      </p:sp>
      <p:sp>
        <p:nvSpPr>
          <p:cNvPr id="4" name="Text Placeholder 3"/>
          <p:cNvSpPr>
            <a:spLocks noGrp="1"/>
          </p:cNvSpPr>
          <p:nvPr>
            <p:ph type="body" sz="quarter" idx="15" hasCustomPrompt="1"/>
          </p:nvPr>
        </p:nvSpPr>
        <p:spPr>
          <a:xfrm>
            <a:off x="410388" y="4546600"/>
            <a:ext cx="4464605" cy="1546696"/>
          </a:xfrm>
        </p:spPr>
        <p:txBody>
          <a:bodyPr numCol="1">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3"/>
          <p:cNvSpPr>
            <a:spLocks noGrp="1"/>
          </p:cNvSpPr>
          <p:nvPr>
            <p:ph type="body" sz="quarter" idx="16" hasCustomPrompt="1"/>
          </p:nvPr>
        </p:nvSpPr>
        <p:spPr>
          <a:xfrm>
            <a:off x="5012899" y="4546600"/>
            <a:ext cx="4464605" cy="1546696"/>
          </a:xfrm>
        </p:spPr>
        <p:txBody>
          <a:bodyPr lIns="0" numCol="1">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13"/>
          <p:cNvSpPr>
            <a:spLocks noGrp="1"/>
          </p:cNvSpPr>
          <p:nvPr>
            <p:ph type="pic" sz="quarter" idx="17"/>
          </p:nvPr>
        </p:nvSpPr>
        <p:spPr>
          <a:xfrm>
            <a:off x="507342" y="1574805"/>
            <a:ext cx="8892155" cy="2862311"/>
          </a:xfrm>
        </p:spPr>
        <p:txBody>
          <a:bodyPr/>
          <a:lstStyle/>
          <a:p>
            <a:r>
              <a:rPr lang="en-US"/>
              <a:t>Click icon to add picture</a:t>
            </a:r>
            <a:endParaRPr lang="en-GB" dirty="0"/>
          </a:p>
        </p:txBody>
      </p:sp>
    </p:spTree>
    <p:extLst>
      <p:ext uri="{BB962C8B-B14F-4D97-AF65-F5344CB8AC3E}">
        <p14:creationId xmlns:p14="http://schemas.microsoft.com/office/powerpoint/2010/main" val="298351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3" name="Title 2"/>
          <p:cNvSpPr>
            <a:spLocks noGrp="1"/>
          </p:cNvSpPr>
          <p:nvPr>
            <p:ph type="title"/>
          </p:nvPr>
        </p:nvSpPr>
        <p:spPr>
          <a:xfrm>
            <a:off x="410389" y="346645"/>
            <a:ext cx="9067115" cy="1118675"/>
          </a:xfrm>
        </p:spPr>
        <p:txBody>
          <a:bodyPr/>
          <a:lstStyle/>
          <a:p>
            <a:r>
              <a:rPr lang="en-US" dirty="0"/>
              <a:t>Click to edit Master title style</a:t>
            </a:r>
            <a:endParaRPr lang="en-GB" dirty="0"/>
          </a:p>
        </p:txBody>
      </p:sp>
      <p:sp>
        <p:nvSpPr>
          <p:cNvPr id="4" name="Text Placeholder 3"/>
          <p:cNvSpPr>
            <a:spLocks noGrp="1"/>
          </p:cNvSpPr>
          <p:nvPr>
            <p:ph type="body" sz="quarter" idx="15" hasCustomPrompt="1"/>
          </p:nvPr>
        </p:nvSpPr>
        <p:spPr>
          <a:xfrm>
            <a:off x="410388" y="4546600"/>
            <a:ext cx="9067115" cy="1546696"/>
          </a:xfrm>
        </p:spPr>
        <p:txBody>
          <a:bodyPr numCol="1">
            <a:noAutofit/>
          </a:bodyPr>
          <a:lstStyle>
            <a:lvl1pPr>
              <a:defRPr sz="1733"/>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13"/>
          <p:cNvSpPr>
            <a:spLocks noGrp="1"/>
          </p:cNvSpPr>
          <p:nvPr>
            <p:ph type="pic" sz="quarter" idx="17"/>
          </p:nvPr>
        </p:nvSpPr>
        <p:spPr>
          <a:xfrm>
            <a:off x="507342" y="1574805"/>
            <a:ext cx="8892155" cy="2862311"/>
          </a:xfrm>
        </p:spPr>
        <p:txBody>
          <a:bodyPr/>
          <a:lstStyle/>
          <a:p>
            <a:r>
              <a:rPr lang="en-US"/>
              <a:t>Click icon to add picture</a:t>
            </a:r>
            <a:endParaRPr lang="en-GB" dirty="0"/>
          </a:p>
        </p:txBody>
      </p:sp>
    </p:spTree>
    <p:extLst>
      <p:ext uri="{BB962C8B-B14F-4D97-AF65-F5344CB8AC3E}">
        <p14:creationId xmlns:p14="http://schemas.microsoft.com/office/powerpoint/2010/main" val="346118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Two Column Text - Two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3" name="Title 2"/>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5"/>
          </p:nvPr>
        </p:nvSpPr>
        <p:spPr>
          <a:xfrm>
            <a:off x="410388" y="4546600"/>
            <a:ext cx="4464605" cy="1546696"/>
          </a:xfrm>
        </p:spPr>
        <p:txBody>
          <a:bodyPr numCol="1">
            <a:noAutofit/>
          </a:bodyPr>
          <a:lstStyle>
            <a:lvl1pPr>
              <a:defRPr sz="11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3"/>
          <p:cNvSpPr>
            <a:spLocks noGrp="1"/>
          </p:cNvSpPr>
          <p:nvPr>
            <p:ph type="body" sz="quarter" idx="16"/>
          </p:nvPr>
        </p:nvSpPr>
        <p:spPr>
          <a:xfrm>
            <a:off x="5012899" y="4546600"/>
            <a:ext cx="4464605" cy="1546696"/>
          </a:xfrm>
        </p:spPr>
        <p:txBody>
          <a:bodyPr lIns="0" numCol="1">
            <a:noAutofit/>
          </a:bodyPr>
          <a:lstStyle>
            <a:lvl1pPr>
              <a:defRPr sz="11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13"/>
          <p:cNvSpPr>
            <a:spLocks noGrp="1"/>
          </p:cNvSpPr>
          <p:nvPr>
            <p:ph type="pic" sz="quarter" idx="17"/>
          </p:nvPr>
        </p:nvSpPr>
        <p:spPr>
          <a:xfrm>
            <a:off x="507339" y="1574805"/>
            <a:ext cx="4356300" cy="2862311"/>
          </a:xfrm>
        </p:spPr>
        <p:txBody>
          <a:bodyPr/>
          <a:lstStyle/>
          <a:p>
            <a:r>
              <a:rPr lang="en-US"/>
              <a:t>Click icon to add picture</a:t>
            </a:r>
            <a:endParaRPr lang="en-GB" dirty="0"/>
          </a:p>
        </p:txBody>
      </p:sp>
      <p:sp>
        <p:nvSpPr>
          <p:cNvPr id="11" name="Picture Placeholder 13"/>
          <p:cNvSpPr>
            <a:spLocks noGrp="1"/>
          </p:cNvSpPr>
          <p:nvPr>
            <p:ph type="pic" sz="quarter" idx="18"/>
          </p:nvPr>
        </p:nvSpPr>
        <p:spPr>
          <a:xfrm>
            <a:off x="5041202" y="1574805"/>
            <a:ext cx="4357461" cy="2862311"/>
          </a:xfrm>
        </p:spPr>
        <p:txBody>
          <a:bodyPr/>
          <a:lstStyle/>
          <a:p>
            <a:r>
              <a:rPr lang="en-US"/>
              <a:t>Click icon to add picture</a:t>
            </a:r>
            <a:endParaRPr lang="en-GB" dirty="0"/>
          </a:p>
        </p:txBody>
      </p:sp>
    </p:spTree>
    <p:extLst>
      <p:ext uri="{BB962C8B-B14F-4D97-AF65-F5344CB8AC3E}">
        <p14:creationId xmlns:p14="http://schemas.microsoft.com/office/powerpoint/2010/main" val="172674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 Two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3" name="Title 2"/>
          <p:cNvSpPr>
            <a:spLocks noGrp="1"/>
          </p:cNvSpPr>
          <p:nvPr>
            <p:ph type="title"/>
          </p:nvPr>
        </p:nvSpPr>
        <p:spPr>
          <a:xfrm>
            <a:off x="410389" y="346645"/>
            <a:ext cx="9067115" cy="1118675"/>
          </a:xfrm>
        </p:spPr>
        <p:txBody>
          <a:bodyPr/>
          <a:lstStyle/>
          <a:p>
            <a:r>
              <a:rPr lang="en-US" dirty="0"/>
              <a:t>Click to edit Master title style</a:t>
            </a:r>
            <a:endParaRPr lang="en-GB" dirty="0"/>
          </a:p>
        </p:txBody>
      </p:sp>
      <p:sp>
        <p:nvSpPr>
          <p:cNvPr id="4" name="Text Placeholder 3"/>
          <p:cNvSpPr>
            <a:spLocks noGrp="1"/>
          </p:cNvSpPr>
          <p:nvPr>
            <p:ph type="body" sz="quarter" idx="15" hasCustomPrompt="1"/>
          </p:nvPr>
        </p:nvSpPr>
        <p:spPr>
          <a:xfrm>
            <a:off x="410388" y="4546600"/>
            <a:ext cx="9067115" cy="1546696"/>
          </a:xfrm>
        </p:spPr>
        <p:txBody>
          <a:bodyPr numCol="1">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13"/>
          <p:cNvSpPr>
            <a:spLocks noGrp="1"/>
          </p:cNvSpPr>
          <p:nvPr>
            <p:ph type="pic" sz="quarter" idx="17"/>
          </p:nvPr>
        </p:nvSpPr>
        <p:spPr>
          <a:xfrm>
            <a:off x="507339" y="1574805"/>
            <a:ext cx="4356300" cy="2862311"/>
          </a:xfrm>
        </p:spPr>
        <p:txBody>
          <a:bodyPr/>
          <a:lstStyle/>
          <a:p>
            <a:r>
              <a:rPr lang="en-US"/>
              <a:t>Click icon to add picture</a:t>
            </a:r>
            <a:endParaRPr lang="en-GB" dirty="0"/>
          </a:p>
        </p:txBody>
      </p:sp>
      <p:sp>
        <p:nvSpPr>
          <p:cNvPr id="11" name="Picture Placeholder 13"/>
          <p:cNvSpPr>
            <a:spLocks noGrp="1"/>
          </p:cNvSpPr>
          <p:nvPr>
            <p:ph type="pic" sz="quarter" idx="18"/>
          </p:nvPr>
        </p:nvSpPr>
        <p:spPr>
          <a:xfrm>
            <a:off x="5041202" y="1574805"/>
            <a:ext cx="4357461" cy="2862311"/>
          </a:xfrm>
        </p:spPr>
        <p:txBody>
          <a:bodyPr/>
          <a:lstStyle/>
          <a:p>
            <a:r>
              <a:rPr lang="en-US"/>
              <a:t>Click icon to add picture</a:t>
            </a:r>
            <a:endParaRPr lang="en-GB" dirty="0"/>
          </a:p>
        </p:txBody>
      </p:sp>
    </p:spTree>
    <p:extLst>
      <p:ext uri="{BB962C8B-B14F-4D97-AF65-F5344CB8AC3E}">
        <p14:creationId xmlns:p14="http://schemas.microsoft.com/office/powerpoint/2010/main" val="375705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0389" y="346646"/>
            <a:ext cx="9067115" cy="1138138"/>
          </a:xfrm>
        </p:spPr>
        <p:txBody>
          <a:bodyPr/>
          <a:lstStyle/>
          <a:p>
            <a:r>
              <a:rPr lang="en-US" dirty="0"/>
              <a:t>Click to edit Master title style</a:t>
            </a:r>
          </a:p>
        </p:txBody>
      </p:sp>
      <p:sp>
        <p:nvSpPr>
          <p:cNvPr id="3" name="Content Placeholder 2"/>
          <p:cNvSpPr>
            <a:spLocks noGrp="1"/>
          </p:cNvSpPr>
          <p:nvPr>
            <p:ph idx="1" hasCustomPrompt="1"/>
          </p:nvPr>
        </p:nvSpPr>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7FC53-F179-4FFD-A802-294483C6DBDD}" type="slidenum">
              <a:rPr lang="en-GB" smtClean="0"/>
              <a:pPr/>
              <a:t>‹#›</a:t>
            </a:fld>
            <a:endParaRPr lang="en-GB"/>
          </a:p>
        </p:txBody>
      </p:sp>
    </p:spTree>
    <p:extLst>
      <p:ext uri="{BB962C8B-B14F-4D97-AF65-F5344CB8AC3E}">
        <p14:creationId xmlns:p14="http://schemas.microsoft.com/office/powerpoint/2010/main" val="1040033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2" name="Rectangle 31"/>
          <p:cNvSpPr/>
          <p:nvPr userDrawn="1"/>
        </p:nvSpPr>
        <p:spPr>
          <a:xfrm flipH="1">
            <a:off x="5413131" y="0"/>
            <a:ext cx="4492868" cy="6191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1" name="Rectangle 20"/>
          <p:cNvSpPr/>
          <p:nvPr userDrawn="1"/>
        </p:nvSpPr>
        <p:spPr>
          <a:xfrm>
            <a:off x="3" y="0"/>
            <a:ext cx="5413132" cy="6194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4" name="Title 1"/>
          <p:cNvSpPr>
            <a:spLocks noGrp="1"/>
          </p:cNvSpPr>
          <p:nvPr>
            <p:ph type="ctrTitle"/>
          </p:nvPr>
        </p:nvSpPr>
        <p:spPr>
          <a:xfrm>
            <a:off x="207413" y="2159851"/>
            <a:ext cx="4979613" cy="2462079"/>
          </a:xfrm>
        </p:spPr>
        <p:txBody>
          <a:bodyPr anchor="ctr"/>
          <a:lstStyle>
            <a:lvl1pPr algn="l">
              <a:defRPr sz="3683" b="1">
                <a:solidFill>
                  <a:schemeClr val="bg1"/>
                </a:solidFill>
              </a:defRPr>
            </a:lvl1pPr>
          </a:lstStyle>
          <a:p>
            <a:r>
              <a:rPr lang="en-US"/>
              <a:t>Click to edit Master title style</a:t>
            </a:r>
            <a:endParaRPr lang="en-GB" dirty="0"/>
          </a:p>
        </p:txBody>
      </p:sp>
      <p:grpSp>
        <p:nvGrpSpPr>
          <p:cNvPr id="2" name="Group 1"/>
          <p:cNvGrpSpPr/>
          <p:nvPr userDrawn="1"/>
        </p:nvGrpSpPr>
        <p:grpSpPr>
          <a:xfrm>
            <a:off x="-1" y="6191450"/>
            <a:ext cx="5413132" cy="680130"/>
            <a:chOff x="-1" y="6248400"/>
            <a:chExt cx="4453398" cy="609605"/>
          </a:xfrm>
        </p:grpSpPr>
        <p:sp>
          <p:nvSpPr>
            <p:cNvPr id="22" name="Isosceles Triangle 21"/>
            <p:cNvSpPr/>
            <p:nvPr userDrawn="1"/>
          </p:nvSpPr>
          <p:spPr>
            <a:xfrm rot="5400000">
              <a:off x="3766788" y="6171395"/>
              <a:ext cx="609600" cy="763619"/>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3" name="Rectangle 22"/>
            <p:cNvSpPr/>
            <p:nvPr userDrawn="1"/>
          </p:nvSpPr>
          <p:spPr>
            <a:xfrm>
              <a:off x="-1" y="6248400"/>
              <a:ext cx="3689779" cy="609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grpSp>
      <p:cxnSp>
        <p:nvCxnSpPr>
          <p:cNvPr id="27" name="Straight Connector 26"/>
          <p:cNvCxnSpPr/>
          <p:nvPr userDrawn="1"/>
        </p:nvCxnSpPr>
        <p:spPr>
          <a:xfrm>
            <a:off x="207413" y="1988840"/>
            <a:ext cx="49796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07413" y="4869160"/>
            <a:ext cx="49796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32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im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3314818" y="1092200"/>
            <a:ext cx="6604000" cy="5219700"/>
          </a:xfrm>
        </p:spPr>
        <p:txBody>
          <a:bodyPr/>
          <a:lstStyle/>
          <a:p>
            <a:r>
              <a:rPr lang="en-US"/>
              <a:t>Click icon to add picture</a:t>
            </a:r>
            <a:endParaRPr lang="en-GB"/>
          </a:p>
        </p:txBody>
      </p:sp>
      <p:sp>
        <p:nvSpPr>
          <p:cNvPr id="2" name="Isosceles Triangle 1"/>
          <p:cNvSpPr/>
          <p:nvPr userDrawn="1"/>
        </p:nvSpPr>
        <p:spPr>
          <a:xfrm rot="5400000">
            <a:off x="2658404" y="6214409"/>
            <a:ext cx="546104" cy="741089"/>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9" name="Isosceles Triangle 8"/>
          <p:cNvSpPr/>
          <p:nvPr userDrawn="1"/>
        </p:nvSpPr>
        <p:spPr>
          <a:xfrm rot="16200000" flipV="1">
            <a:off x="2385357" y="175558"/>
            <a:ext cx="1092201" cy="741089"/>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4" name="Rectangle 3"/>
          <p:cNvSpPr/>
          <p:nvPr userDrawn="1"/>
        </p:nvSpPr>
        <p:spPr>
          <a:xfrm>
            <a:off x="1" y="6311899"/>
            <a:ext cx="2560911" cy="5461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11" name="Rectangle 10"/>
          <p:cNvSpPr/>
          <p:nvPr userDrawn="1"/>
        </p:nvSpPr>
        <p:spPr>
          <a:xfrm>
            <a:off x="3" y="-1"/>
            <a:ext cx="2560910" cy="10922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1" name="Rectangle 20"/>
          <p:cNvSpPr/>
          <p:nvPr userDrawn="1"/>
        </p:nvSpPr>
        <p:spPr>
          <a:xfrm>
            <a:off x="0" y="1092198"/>
            <a:ext cx="3302000" cy="5219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44" name="Title 4"/>
          <p:cNvSpPr>
            <a:spLocks noGrp="1"/>
          </p:cNvSpPr>
          <p:nvPr>
            <p:ph type="title"/>
          </p:nvPr>
        </p:nvSpPr>
        <p:spPr>
          <a:xfrm>
            <a:off x="199147" y="1127846"/>
            <a:ext cx="2929288" cy="2643088"/>
          </a:xfrm>
        </p:spPr>
        <p:txBody>
          <a:bodyPr anchor="b"/>
          <a:lstStyle>
            <a:lvl1pPr>
              <a:defRPr sz="3683" b="1">
                <a:solidFill>
                  <a:schemeClr val="bg1"/>
                </a:solidFill>
              </a:defRPr>
            </a:lvl1pPr>
          </a:lstStyle>
          <a:p>
            <a:r>
              <a:rPr lang="en-US"/>
              <a:t>Click to edit Master title style</a:t>
            </a:r>
            <a:endParaRPr lang="en-GB" dirty="0"/>
          </a:p>
        </p:txBody>
      </p:sp>
      <p:sp>
        <p:nvSpPr>
          <p:cNvPr id="45" name="Text Placeholder 14"/>
          <p:cNvSpPr>
            <a:spLocks noGrp="1"/>
          </p:cNvSpPr>
          <p:nvPr>
            <p:ph type="body" sz="quarter" idx="10"/>
          </p:nvPr>
        </p:nvSpPr>
        <p:spPr>
          <a:xfrm>
            <a:off x="193656" y="4031784"/>
            <a:ext cx="2934725" cy="2280113"/>
          </a:xfrm>
        </p:spPr>
        <p:txBody>
          <a:bodyPr>
            <a:noAutofit/>
          </a:bodyPr>
          <a:lstStyle>
            <a:lvl1pPr>
              <a:defRPr sz="2167">
                <a:solidFill>
                  <a:schemeClr val="bg1"/>
                </a:solidFill>
              </a:defRPr>
            </a:lvl1pPr>
          </a:lstStyle>
          <a:p>
            <a:pPr lvl="0"/>
            <a:r>
              <a:rPr lang="en-US"/>
              <a:t>Click to edit Master text styles</a:t>
            </a:r>
          </a:p>
        </p:txBody>
      </p:sp>
      <p:cxnSp>
        <p:nvCxnSpPr>
          <p:cNvPr id="47" name="Straight Connector 46"/>
          <p:cNvCxnSpPr/>
          <p:nvPr userDrawn="1"/>
        </p:nvCxnSpPr>
        <p:spPr>
          <a:xfrm>
            <a:off x="207412" y="3902296"/>
            <a:ext cx="29210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30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21" name="Rectangle 20"/>
          <p:cNvSpPr/>
          <p:nvPr userDrawn="1"/>
        </p:nvSpPr>
        <p:spPr>
          <a:xfrm>
            <a:off x="-1" y="5"/>
            <a:ext cx="6920654" cy="624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2" name="Isosceles Triangle 21"/>
          <p:cNvSpPr/>
          <p:nvPr userDrawn="1"/>
        </p:nvSpPr>
        <p:spPr>
          <a:xfrm rot="5400000">
            <a:off x="6202225" y="6139578"/>
            <a:ext cx="609600" cy="82725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3" name="Rectangle 22"/>
          <p:cNvSpPr/>
          <p:nvPr userDrawn="1"/>
        </p:nvSpPr>
        <p:spPr>
          <a:xfrm>
            <a:off x="0" y="6248406"/>
            <a:ext cx="6091846" cy="60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5" name="Isosceles Triangle 24"/>
          <p:cNvSpPr/>
          <p:nvPr userDrawn="1"/>
        </p:nvSpPr>
        <p:spPr>
          <a:xfrm rot="5400000">
            <a:off x="108825" y="-108828"/>
            <a:ext cx="609600" cy="827254"/>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Tree>
    <p:extLst>
      <p:ext uri="{BB962C8B-B14F-4D97-AF65-F5344CB8AC3E}">
        <p14:creationId xmlns:p14="http://schemas.microsoft.com/office/powerpoint/2010/main" val="312758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6" name="Straight Connector 5"/>
          <p:cNvCxnSpPr/>
          <p:nvPr userDrawn="1"/>
        </p:nvCxnSpPr>
        <p:spPr>
          <a:xfrm>
            <a:off x="506506" y="607111"/>
            <a:ext cx="88929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6506" y="6237312"/>
            <a:ext cx="88929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1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05128" y="136520"/>
            <a:ext cx="3600400" cy="6532840"/>
          </a:xfrm>
        </p:spPr>
        <p:txBody>
          <a:bodyPr anchor="ctr" anchorCtr="0"/>
          <a:lstStyle>
            <a:lvl1pPr>
              <a:defRPr b="1"/>
            </a:lvl1pPr>
          </a:lstStyle>
          <a:p>
            <a:r>
              <a:rPr lang="en-US" dirty="0"/>
              <a:t>Click to edit Master title style</a:t>
            </a:r>
            <a:br>
              <a:rPr lang="en-US" dirty="0"/>
            </a:br>
            <a:endParaRPr lang="en-GB" dirty="0"/>
          </a:p>
        </p:txBody>
      </p:sp>
      <p:sp>
        <p:nvSpPr>
          <p:cNvPr id="3" name="Slide Number Placeholder 2"/>
          <p:cNvSpPr>
            <a:spLocks noGrp="1"/>
          </p:cNvSpPr>
          <p:nvPr>
            <p:ph type="sldNum" sz="quarter" idx="10"/>
          </p:nvPr>
        </p:nvSpPr>
        <p:spPr/>
        <p:txBody>
          <a:bodyPr/>
          <a:lstStyle/>
          <a:p>
            <a:fld id="{BE26EE31-2281-4832-8F53-7A5FEF1F4F49}" type="slidenum">
              <a:rPr lang="en-GB" smtClean="0"/>
              <a:pPr/>
              <a:t>‹#›</a:t>
            </a:fld>
            <a:endParaRPr lang="en-GB" dirty="0"/>
          </a:p>
        </p:txBody>
      </p:sp>
      <p:sp>
        <p:nvSpPr>
          <p:cNvPr id="5" name="Picture Placeholder 4"/>
          <p:cNvSpPr>
            <a:spLocks noGrp="1"/>
          </p:cNvSpPr>
          <p:nvPr>
            <p:ph type="pic" sz="quarter" idx="11"/>
          </p:nvPr>
        </p:nvSpPr>
        <p:spPr>
          <a:xfrm>
            <a:off x="0" y="0"/>
            <a:ext cx="5024438" cy="6858000"/>
          </a:xfrm>
        </p:spPr>
        <p:txBody>
          <a:bodyPr/>
          <a:lstStyle/>
          <a:p>
            <a:endParaRPr lang="en-GB"/>
          </a:p>
        </p:txBody>
      </p:sp>
    </p:spTree>
    <p:extLst>
      <p:ext uri="{BB962C8B-B14F-4D97-AF65-F5344CB8AC3E}">
        <p14:creationId xmlns:p14="http://schemas.microsoft.com/office/powerpoint/2010/main" val="185148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100" y="0"/>
            <a:ext cx="9245600" cy="1066800"/>
          </a:xfrm>
        </p:spPr>
        <p:txBody>
          <a:bodyPr>
            <a:normAutofit/>
          </a:bodyPr>
          <a:lstStyle>
            <a:lvl1pPr algn="l">
              <a:defRPr sz="2400" baseline="0"/>
            </a:lvl1pPr>
          </a:lstStyle>
          <a:p>
            <a:r>
              <a:rPr lang="en-US" dirty="0"/>
              <a:t>Click to edit Master title </a:t>
            </a:r>
            <a:r>
              <a:rPr lang="en-US" dirty="0" err="1"/>
              <a:t>styleddkljafl</a:t>
            </a:r>
            <a:r>
              <a:rPr lang="en-US" dirty="0"/>
              <a:t> </a:t>
            </a:r>
            <a:r>
              <a:rPr lang="en-US" dirty="0" err="1"/>
              <a:t>lkjdflkj</a:t>
            </a:r>
            <a:r>
              <a:rPr lang="en-US" dirty="0"/>
              <a:t> </a:t>
            </a:r>
            <a:r>
              <a:rPr lang="en-US" dirty="0" err="1"/>
              <a:t>sadlkadj</a:t>
            </a:r>
            <a:r>
              <a:rPr lang="en-US" dirty="0"/>
              <a:t> </a:t>
            </a:r>
            <a:r>
              <a:rPr lang="en-US" dirty="0" err="1"/>
              <a:t>sdflkjdsfaolasdl</a:t>
            </a:r>
            <a:r>
              <a:rPr lang="en-US" dirty="0"/>
              <a:t> </a:t>
            </a:r>
            <a:r>
              <a:rPr lang="en-US" dirty="0" err="1"/>
              <a:t>lknjm</a:t>
            </a:r>
            <a:r>
              <a:rPr lang="en-US" dirty="0"/>
              <a:t> ds</a:t>
            </a:r>
          </a:p>
        </p:txBody>
      </p:sp>
      <p:sp>
        <p:nvSpPr>
          <p:cNvPr id="4" name="Content Placeholder 3"/>
          <p:cNvSpPr>
            <a:spLocks noGrp="1"/>
          </p:cNvSpPr>
          <p:nvPr>
            <p:ph sz="half" idx="2"/>
          </p:nvPr>
        </p:nvSpPr>
        <p:spPr>
          <a:xfrm>
            <a:off x="5035550" y="1600201"/>
            <a:ext cx="437515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084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spcCol="360000">
            <a:noAutofit/>
          </a:bodyPr>
          <a:lstStyle>
            <a:lvl1pPr>
              <a:defRPr sz="1200"/>
            </a:lvl1pPr>
            <a:lvl2pPr>
              <a:spcBef>
                <a:spcPts val="400"/>
              </a:spcBef>
              <a:spcAft>
                <a:spcPts val="400"/>
              </a:spcAft>
              <a:defRPr sz="1100">
                <a:solidFill>
                  <a:schemeClr val="bg2"/>
                </a:solidFill>
              </a:defRPr>
            </a:lvl2pPr>
            <a:lvl3pPr>
              <a:spcBef>
                <a:spcPts val="0"/>
              </a:spcBef>
              <a:spcAft>
                <a:spcPts val="0"/>
              </a:spcAft>
              <a:defRPr sz="1100">
                <a:solidFill>
                  <a:schemeClr val="bg2"/>
                </a:solidFill>
              </a:defRPr>
            </a:lvl3pPr>
            <a:lvl4pPr>
              <a:spcBef>
                <a:spcPts val="0"/>
              </a:spcBef>
              <a:spcAft>
                <a:spcPts val="0"/>
              </a:spcAft>
              <a:defRPr sz="1100">
                <a:solidFill>
                  <a:schemeClr val="bg2"/>
                </a:solidFill>
              </a:defRPr>
            </a:lvl4pPr>
            <a:lvl5pPr>
              <a:spcBef>
                <a:spcPts val="0"/>
              </a:spcBef>
              <a:spcAft>
                <a:spcPts val="0"/>
              </a:spcAft>
              <a:defRPr sz="1100">
                <a:solidFill>
                  <a:schemeClr val="bg2"/>
                </a:solidFill>
              </a:defRPr>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2" name="Title 1"/>
          <p:cNvSpPr>
            <a:spLocks noGrp="1"/>
          </p:cNvSpPr>
          <p:nvPr>
            <p:ph type="title"/>
          </p:nvPr>
        </p:nvSpPr>
        <p:spPr>
          <a:xfrm>
            <a:off x="410389" y="346646"/>
            <a:ext cx="9067115" cy="1138138"/>
          </a:xfrm>
        </p:spPr>
        <p:txBody>
          <a:bodyPr/>
          <a:lstStyle>
            <a:lvl1pPr>
              <a:defRPr sz="2000">
                <a:solidFill>
                  <a:schemeClr val="bg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7024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0387" y="1600205"/>
            <a:ext cx="4486008" cy="4525963"/>
          </a:xfrm>
        </p:spPr>
        <p:txBody>
          <a:bodyPr>
            <a:noAutofit/>
          </a:bodyPr>
          <a:lstStyle>
            <a:lvl1pPr>
              <a:defRPr sz="1200"/>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2" name="Title 1"/>
          <p:cNvSpPr>
            <a:spLocks noGrp="1"/>
          </p:cNvSpPr>
          <p:nvPr>
            <p:ph type="title"/>
          </p:nvPr>
        </p:nvSpPr>
        <p:spPr>
          <a:xfrm>
            <a:off x="410389" y="346646"/>
            <a:ext cx="9067115" cy="1138138"/>
          </a:xfrm>
        </p:spPr>
        <p:txBody>
          <a:bodyPr/>
          <a:lstStyle>
            <a:lvl1pPr>
              <a:defRPr sz="2000"/>
            </a:lvl1pPr>
          </a:lstStyle>
          <a:p>
            <a:r>
              <a:rPr lang="en-US" dirty="0"/>
              <a:t>Click to edit Master title style</a:t>
            </a:r>
            <a:endParaRPr lang="en-GB" dirty="0"/>
          </a:p>
        </p:txBody>
      </p:sp>
      <p:sp>
        <p:nvSpPr>
          <p:cNvPr id="8" name="Content Placeholder 2"/>
          <p:cNvSpPr>
            <a:spLocks noGrp="1"/>
          </p:cNvSpPr>
          <p:nvPr>
            <p:ph idx="14" hasCustomPrompt="1"/>
          </p:nvPr>
        </p:nvSpPr>
        <p:spPr>
          <a:xfrm>
            <a:off x="5012899" y="1600205"/>
            <a:ext cx="4464605" cy="4525963"/>
          </a:xfrm>
        </p:spPr>
        <p:txBody>
          <a:bodyPr>
            <a:noAutofit/>
          </a:bodyPr>
          <a:lstStyle>
            <a:lvl1pPr>
              <a:defRPr sz="1200"/>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753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0387" y="1600205"/>
            <a:ext cx="4486008" cy="45259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2" name="Title 1"/>
          <p:cNvSpPr>
            <a:spLocks noGrp="1"/>
          </p:cNvSpPr>
          <p:nvPr>
            <p:ph type="title"/>
          </p:nvPr>
        </p:nvSpPr>
        <p:spPr>
          <a:xfrm>
            <a:off x="410389" y="346646"/>
            <a:ext cx="9067115" cy="1138138"/>
          </a:xfrm>
        </p:spPr>
        <p:txBody>
          <a:bodyPr/>
          <a:lstStyle>
            <a:lvl1pPr>
              <a:defRPr sz="2000"/>
            </a:lvl1pPr>
          </a:lstStyle>
          <a:p>
            <a:r>
              <a:rPr lang="en-US" dirty="0"/>
              <a:t>Click to edit Master title style</a:t>
            </a:r>
            <a:endParaRPr lang="en-GB" dirty="0"/>
          </a:p>
        </p:txBody>
      </p:sp>
      <p:sp>
        <p:nvSpPr>
          <p:cNvPr id="9" name="Picture Placeholder 4"/>
          <p:cNvSpPr>
            <a:spLocks noGrp="1"/>
          </p:cNvSpPr>
          <p:nvPr>
            <p:ph type="pic" sz="quarter" idx="15"/>
          </p:nvPr>
        </p:nvSpPr>
        <p:spPr>
          <a:xfrm>
            <a:off x="5012899" y="1700809"/>
            <a:ext cx="4385766" cy="4249142"/>
          </a:xfrm>
        </p:spPr>
        <p:txBody>
          <a:bodyPr/>
          <a:lstStyle/>
          <a:p>
            <a:r>
              <a:rPr lang="en-US"/>
              <a:t>Click icon to add picture</a:t>
            </a:r>
            <a:endParaRPr lang="en-GB" dirty="0"/>
          </a:p>
        </p:txBody>
      </p:sp>
    </p:spTree>
    <p:extLst>
      <p:ext uri="{BB962C8B-B14F-4D97-AF65-F5344CB8AC3E}">
        <p14:creationId xmlns:p14="http://schemas.microsoft.com/office/powerpoint/2010/main" val="31342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Two Image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0387" y="1600205"/>
            <a:ext cx="4486008" cy="45259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2" name="Title 1"/>
          <p:cNvSpPr>
            <a:spLocks noGrp="1"/>
          </p:cNvSpPr>
          <p:nvPr>
            <p:ph type="title"/>
          </p:nvPr>
        </p:nvSpPr>
        <p:spPr>
          <a:xfrm>
            <a:off x="410389" y="346646"/>
            <a:ext cx="9067115" cy="1181554"/>
          </a:xfrm>
        </p:spPr>
        <p:txBody>
          <a:bodyPr/>
          <a:lstStyle>
            <a:lvl1pPr>
              <a:defRPr sz="2000"/>
            </a:lvl1pPr>
          </a:lstStyle>
          <a:p>
            <a:r>
              <a:rPr lang="en-US" dirty="0"/>
              <a:t>Click to edit Master title style</a:t>
            </a:r>
            <a:endParaRPr lang="en-GB" dirty="0"/>
          </a:p>
        </p:txBody>
      </p:sp>
      <p:sp>
        <p:nvSpPr>
          <p:cNvPr id="9" name="Picture Placeholder 4"/>
          <p:cNvSpPr>
            <a:spLocks noGrp="1"/>
          </p:cNvSpPr>
          <p:nvPr>
            <p:ph type="pic" sz="quarter" idx="15"/>
          </p:nvPr>
        </p:nvSpPr>
        <p:spPr>
          <a:xfrm>
            <a:off x="5012899" y="1700813"/>
            <a:ext cx="4385766" cy="2088231"/>
          </a:xfrm>
        </p:spPr>
        <p:txBody>
          <a:bodyPr/>
          <a:lstStyle/>
          <a:p>
            <a:r>
              <a:rPr lang="en-US"/>
              <a:t>Click icon to add picture</a:t>
            </a:r>
            <a:endParaRPr lang="en-GB" dirty="0"/>
          </a:p>
        </p:txBody>
      </p:sp>
      <p:sp>
        <p:nvSpPr>
          <p:cNvPr id="8" name="Picture Placeholder 4"/>
          <p:cNvSpPr>
            <a:spLocks noGrp="1"/>
          </p:cNvSpPr>
          <p:nvPr>
            <p:ph type="pic" sz="quarter" idx="16"/>
          </p:nvPr>
        </p:nvSpPr>
        <p:spPr>
          <a:xfrm>
            <a:off x="5012899" y="3861049"/>
            <a:ext cx="4385766" cy="2088902"/>
          </a:xfrm>
        </p:spPr>
        <p:txBody>
          <a:bodyPr/>
          <a:lstStyle/>
          <a:p>
            <a:r>
              <a:rPr lang="en-US"/>
              <a:t>Click icon to add picture</a:t>
            </a:r>
            <a:endParaRPr lang="en-GB" dirty="0"/>
          </a:p>
        </p:txBody>
      </p:sp>
    </p:spTree>
    <p:extLst>
      <p:ext uri="{BB962C8B-B14F-4D97-AF65-F5344CB8AC3E}">
        <p14:creationId xmlns:p14="http://schemas.microsoft.com/office/powerpoint/2010/main" val="213670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x Conten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0387" y="1600205"/>
            <a:ext cx="4486008" cy="45259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2" name="Title 1"/>
          <p:cNvSpPr>
            <a:spLocks noGrp="1"/>
          </p:cNvSpPr>
          <p:nvPr>
            <p:ph type="title"/>
          </p:nvPr>
        </p:nvSpPr>
        <p:spPr>
          <a:xfrm>
            <a:off x="410389" y="346646"/>
            <a:ext cx="9067115" cy="1154244"/>
          </a:xfrm>
        </p:spPr>
        <p:txBody>
          <a:bodyPr/>
          <a:lstStyle>
            <a:lvl1pPr>
              <a:defRPr sz="2000"/>
            </a:lvl1pPr>
          </a:lstStyle>
          <a:p>
            <a:r>
              <a:rPr lang="en-US" dirty="0"/>
              <a:t>Click to edit Master title style</a:t>
            </a:r>
            <a:endParaRPr lang="en-GB" dirty="0"/>
          </a:p>
        </p:txBody>
      </p:sp>
      <p:sp>
        <p:nvSpPr>
          <p:cNvPr id="5" name="Content Placeholder 4"/>
          <p:cNvSpPr>
            <a:spLocks noGrp="1"/>
          </p:cNvSpPr>
          <p:nvPr>
            <p:ph sz="quarter" idx="17" hasCustomPrompt="1"/>
          </p:nvPr>
        </p:nvSpPr>
        <p:spPr>
          <a:xfrm>
            <a:off x="5011395" y="1600205"/>
            <a:ext cx="4385469" cy="21891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4"/>
          <p:cNvSpPr>
            <a:spLocks noGrp="1"/>
          </p:cNvSpPr>
          <p:nvPr>
            <p:ph sz="quarter" idx="18" hasCustomPrompt="1"/>
          </p:nvPr>
        </p:nvSpPr>
        <p:spPr>
          <a:xfrm>
            <a:off x="5011395" y="3888683"/>
            <a:ext cx="4385469" cy="21891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6020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Landscape Content with Subtitl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0387" y="1600201"/>
            <a:ext cx="8986474" cy="2188840"/>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E26EE31-2281-4832-8F53-7A5FEF1F4F49}" type="slidenum">
              <a:rPr lang="en-GB" smtClean="0"/>
              <a:pPr/>
              <a:t>‹#›</a:t>
            </a:fld>
            <a:endParaRPr lang="en-GB"/>
          </a:p>
        </p:txBody>
      </p:sp>
      <p:sp>
        <p:nvSpPr>
          <p:cNvPr id="2" name="Title 1"/>
          <p:cNvSpPr>
            <a:spLocks noGrp="1"/>
          </p:cNvSpPr>
          <p:nvPr>
            <p:ph type="title"/>
          </p:nvPr>
        </p:nvSpPr>
        <p:spPr>
          <a:xfrm>
            <a:off x="410389" y="346645"/>
            <a:ext cx="9067115" cy="1153913"/>
          </a:xfrm>
        </p:spPr>
        <p:txBody>
          <a:bodyPr/>
          <a:lstStyle>
            <a:lvl1pPr>
              <a:defRPr sz="2000"/>
            </a:lvl1pPr>
          </a:lstStyle>
          <a:p>
            <a:r>
              <a:rPr lang="en-US" dirty="0"/>
              <a:t>Click to edit Master title style</a:t>
            </a:r>
            <a:endParaRPr lang="en-GB" dirty="0"/>
          </a:p>
        </p:txBody>
      </p:sp>
      <p:sp>
        <p:nvSpPr>
          <p:cNvPr id="5" name="Content Placeholder 4"/>
          <p:cNvSpPr>
            <a:spLocks noGrp="1"/>
          </p:cNvSpPr>
          <p:nvPr>
            <p:ph sz="quarter" idx="17" hasCustomPrompt="1"/>
          </p:nvPr>
        </p:nvSpPr>
        <p:spPr>
          <a:xfrm>
            <a:off x="410388" y="3888083"/>
            <a:ext cx="4470342" cy="21891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4"/>
          <p:cNvSpPr>
            <a:spLocks noGrp="1"/>
          </p:cNvSpPr>
          <p:nvPr>
            <p:ph sz="quarter" idx="18" hasCustomPrompt="1"/>
          </p:nvPr>
        </p:nvSpPr>
        <p:spPr>
          <a:xfrm>
            <a:off x="5011395" y="3888683"/>
            <a:ext cx="4385469" cy="2189163"/>
          </a:xfrm>
        </p:spPr>
        <p:txBody>
          <a:bodyPr>
            <a:noAutofit/>
          </a:bodyPr>
          <a:lstStyle>
            <a:lvl1pPr>
              <a:defRPr sz="1200"/>
            </a:lvl1pPr>
            <a:lvl2pPr>
              <a:defRPr sz="1100"/>
            </a:lvl2pPr>
            <a:lvl3pPr>
              <a:defRPr sz="1100"/>
            </a:lvl3pPr>
            <a:lvl4pPr>
              <a:defRPr sz="1100"/>
            </a:lvl4pPr>
            <a:lvl5pPr>
              <a:defRPr sz="1100"/>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6238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12750" y="6356355"/>
            <a:ext cx="2311400" cy="365125"/>
          </a:xfrm>
          <a:prstGeom prst="rect">
            <a:avLst/>
          </a:prstGeom>
        </p:spPr>
        <p:txBody>
          <a:bodyPr vert="horz" lIns="91440" tIns="45720" rIns="91440" bIns="45720" rtlCol="0" anchor="ctr"/>
          <a:lstStyle>
            <a:lvl1pPr marL="0" indent="0" algn="l">
              <a:buFont typeface="Arial" panose="020B0604020202020204" pitchFamily="34" charset="0"/>
              <a:buNone/>
              <a:defRPr sz="1300">
                <a:solidFill>
                  <a:schemeClr val="tx1">
                    <a:tint val="75000"/>
                  </a:schemeClr>
                </a:solidFill>
              </a:defRPr>
            </a:lvl1pPr>
          </a:lstStyle>
          <a:p>
            <a:fld id="{BE26EE31-2281-4832-8F53-7A5FEF1F4F49}" type="slidenum">
              <a:rPr lang="en-GB" smtClean="0"/>
              <a:pPr/>
              <a:t>‹#›</a:t>
            </a:fld>
            <a:endParaRPr lang="en-GB" dirty="0"/>
          </a:p>
        </p:txBody>
      </p:sp>
      <p:sp>
        <p:nvSpPr>
          <p:cNvPr id="2" name="Title Placeholder 1"/>
          <p:cNvSpPr>
            <a:spLocks noGrp="1"/>
          </p:cNvSpPr>
          <p:nvPr>
            <p:ph type="title"/>
          </p:nvPr>
        </p:nvSpPr>
        <p:spPr>
          <a:xfrm>
            <a:off x="410389" y="346646"/>
            <a:ext cx="9067115" cy="1023372"/>
          </a:xfrm>
          <a:prstGeom prst="rect">
            <a:avLst/>
          </a:prstGeom>
        </p:spPr>
        <p:txBody>
          <a:bodyPr vert="horz" lIns="91440" tIns="0" rIns="9144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418612" y="1628800"/>
            <a:ext cx="9067115" cy="4525963"/>
          </a:xfrm>
          <a:prstGeom prst="rect">
            <a:avLst/>
          </a:prstGeom>
        </p:spPr>
        <p:txBody>
          <a:bodyPr vert="horz" lIns="91440" tIns="45720" rIns="91440" bIns="45720" rtlCol="0">
            <a:noAutofit/>
          </a:bodyPr>
          <a:lstStyle/>
          <a:p>
            <a:pPr lvl="1"/>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11806126"/>
      </p:ext>
    </p:extLst>
  </p:cSld>
  <p:clrMap bg1="lt1" tx1="dk1" bg2="lt2" tx2="dk2" accent1="accent1" accent2="accent2" accent3="accent3" accent4="accent4" accent5="accent5" accent6="accent6" hlink="hlink" folHlink="folHlink"/>
  <p:sldLayoutIdLst>
    <p:sldLayoutId id="2147483687" r:id="rId1"/>
    <p:sldLayoutId id="2147483684" r:id="rId2"/>
    <p:sldLayoutId id="2147483690" r:id="rId3"/>
    <p:sldLayoutId id="2147483650" r:id="rId4"/>
    <p:sldLayoutId id="2147483654" r:id="rId5"/>
    <p:sldLayoutId id="2147483656" r:id="rId6"/>
    <p:sldLayoutId id="2147483659" r:id="rId7"/>
    <p:sldLayoutId id="2147483677" r:id="rId8"/>
    <p:sldLayoutId id="2147483682" r:id="rId9"/>
    <p:sldLayoutId id="2147483678" r:id="rId10"/>
    <p:sldLayoutId id="2147483681" r:id="rId11"/>
    <p:sldLayoutId id="2147483680" r:id="rId12"/>
    <p:sldLayoutId id="2147483679" r:id="rId13"/>
    <p:sldLayoutId id="2147483655" r:id="rId14"/>
    <p:sldLayoutId id="2147483657" r:id="rId15"/>
    <p:sldLayoutId id="2147483660" r:id="rId16"/>
    <p:sldLayoutId id="2147483652" r:id="rId17"/>
    <p:sldLayoutId id="2147483688" r:id="rId18"/>
    <p:sldLayoutId id="2147483653" r:id="rId19"/>
    <p:sldLayoutId id="2147483651" r:id="rId20"/>
    <p:sldLayoutId id="2147483658" r:id="rId21"/>
    <p:sldLayoutId id="2147483662" r:id="rId22"/>
    <p:sldLayoutId id="2147483661" r:id="rId23"/>
    <p:sldLayoutId id="2147483663" r:id="rId24"/>
    <p:sldLayoutId id="2147483689" r:id="rId25"/>
    <p:sldLayoutId id="2147483683" r:id="rId26"/>
    <p:sldLayoutId id="2147483685" r:id="rId27"/>
    <p:sldLayoutId id="2147483675" r:id="rId28"/>
    <p:sldLayoutId id="2147483649"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90570" rtl="0" eaLnBrk="1" latinLnBrk="0" hangingPunct="1">
        <a:spcBef>
          <a:spcPct val="0"/>
        </a:spcBef>
        <a:buNone/>
        <a:defRPr sz="2000" kern="1200">
          <a:solidFill>
            <a:schemeClr val="bg2"/>
          </a:solidFill>
          <a:latin typeface="+mj-lt"/>
          <a:ea typeface="+mj-ea"/>
          <a:cs typeface="+mj-cs"/>
        </a:defRPr>
      </a:lvl1pPr>
    </p:titleStyle>
    <p:body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ct val="20000"/>
        </a:spcBef>
        <a:buFont typeface="Arial" panose="020B0604020202020204" pitchFamily="34" charset="0"/>
        <a:buNone/>
        <a:defRPr sz="12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4pPr>
      <a:lvl5pPr marL="584711"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320" userDrawn="1">
          <p15:clr>
            <a:srgbClr val="F26B43"/>
          </p15:clr>
        </p15:guide>
        <p15:guide id="4" pos="59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3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5.emf"/></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2.emf"/></Relationships>
</file>

<file path=ppt/slides/_rels/slide4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olice.co.uk/"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hyperlink" Target="https://data.police.uk/"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1.emf"/></Relationships>
</file>

<file path=ppt/slides/_rels/slide4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64.emf"/><Relationship Id="rId4" Type="http://schemas.openxmlformats.org/officeDocument/2006/relationships/image" Target="../media/image6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6.emf"/></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413" y="2159851"/>
            <a:ext cx="5177635" cy="2462079"/>
          </a:xfrm>
        </p:spPr>
        <p:txBody>
          <a:bodyPr anchor="t"/>
          <a:lstStyle/>
          <a:p>
            <a:r>
              <a:rPr lang="en-GB" dirty="0"/>
              <a:t>Developing a measure of 'Left-behind' areas Phase 2</a:t>
            </a:r>
          </a:p>
        </p:txBody>
      </p:sp>
      <p:sp>
        <p:nvSpPr>
          <p:cNvPr id="3" name="Text Placeholder 2"/>
          <p:cNvSpPr>
            <a:spLocks noGrp="1"/>
          </p:cNvSpPr>
          <p:nvPr>
            <p:ph type="body" sz="quarter" idx="4294967295"/>
          </p:nvPr>
        </p:nvSpPr>
        <p:spPr>
          <a:xfrm>
            <a:off x="207413" y="4005064"/>
            <a:ext cx="4527550" cy="2279650"/>
          </a:xfrm>
        </p:spPr>
        <p:txBody>
          <a:bodyPr/>
          <a:lstStyle/>
          <a:p>
            <a:r>
              <a:rPr lang="en-GB" sz="2000" dirty="0"/>
              <a:t>Data analysis and summary report</a:t>
            </a:r>
          </a:p>
        </p:txBody>
      </p:sp>
      <p:pic>
        <p:nvPicPr>
          <p:cNvPr id="1026" name="Picture 2" descr="http://ocsi.uk/wp-content/themes/strappress_child/imag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344" y="260648"/>
            <a:ext cx="1547813" cy="4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59766350"/>
              </p:ext>
            </p:extLst>
          </p:nvPr>
        </p:nvGraphicFramePr>
        <p:xfrm>
          <a:off x="133185" y="720250"/>
          <a:ext cx="9644350" cy="5283774"/>
        </p:xfrm>
        <a:graphic>
          <a:graphicData uri="http://schemas.openxmlformats.org/drawingml/2006/table">
            <a:tbl>
              <a:tblPr firstRow="1" bandRow="1">
                <a:tableStyleId>{93296810-A885-4BE3-A3E7-6D5BEEA58F35}</a:tableStyleId>
              </a:tblPr>
              <a:tblGrid>
                <a:gridCol w="1562427">
                  <a:extLst>
                    <a:ext uri="{9D8B030D-6E8A-4147-A177-3AD203B41FA5}">
                      <a16:colId xmlns:a16="http://schemas.microsoft.com/office/drawing/2014/main" val="20000"/>
                    </a:ext>
                  </a:extLst>
                </a:gridCol>
                <a:gridCol w="6177503">
                  <a:extLst>
                    <a:ext uri="{9D8B030D-6E8A-4147-A177-3AD203B41FA5}">
                      <a16:colId xmlns:a16="http://schemas.microsoft.com/office/drawing/2014/main" val="20001"/>
                    </a:ext>
                  </a:extLst>
                </a:gridCol>
                <a:gridCol w="1904420">
                  <a:extLst>
                    <a:ext uri="{9D8B030D-6E8A-4147-A177-3AD203B41FA5}">
                      <a16:colId xmlns:a16="http://schemas.microsoft.com/office/drawing/2014/main" val="20002"/>
                    </a:ext>
                  </a:extLst>
                </a:gridCol>
              </a:tblGrid>
              <a:tr h="229235">
                <a:tc>
                  <a:txBody>
                    <a:bodyPr/>
                    <a:lstStyle/>
                    <a:p>
                      <a:r>
                        <a:rPr lang="en-GB" sz="1100" dirty="0"/>
                        <a:t>Indicator</a:t>
                      </a:r>
                    </a:p>
                  </a:txBody>
                  <a:tcPr marL="91441" marR="91441"/>
                </a:tc>
                <a:tc>
                  <a:txBody>
                    <a:bodyPr/>
                    <a:lstStyle/>
                    <a:p>
                      <a:r>
                        <a:rPr lang="en-GB" sz="1100" dirty="0"/>
                        <a:t>Details</a:t>
                      </a:r>
                    </a:p>
                  </a:txBody>
                  <a:tcPr marL="91441" marR="91441"/>
                </a:tc>
                <a:tc>
                  <a:txBody>
                    <a:bodyPr/>
                    <a:lstStyle/>
                    <a:p>
                      <a:r>
                        <a:rPr lang="en-GB" sz="1100" dirty="0"/>
                        <a:t>Source</a:t>
                      </a:r>
                    </a:p>
                  </a:txBody>
                  <a:tcPr marL="91441" marR="91441"/>
                </a:tc>
                <a:extLst>
                  <a:ext uri="{0D108BD9-81ED-4DB2-BD59-A6C34878D82A}">
                    <a16:rowId xmlns:a16="http://schemas.microsoft.com/office/drawing/2014/main" val="10000"/>
                  </a:ext>
                </a:extLst>
              </a:tr>
              <a:tr h="1985643">
                <a:tc>
                  <a:txBody>
                    <a:bodyPr/>
                    <a:lstStyle/>
                    <a:p>
                      <a:r>
                        <a:rPr lang="en-GB" sz="1200" i="0" kern="1200" dirty="0">
                          <a:solidFill>
                            <a:schemeClr val="dk1"/>
                          </a:solidFill>
                          <a:effectLst/>
                          <a:latin typeface="+mn-lt"/>
                          <a:ea typeface="+mn-ea"/>
                          <a:cs typeface="+mn-cs"/>
                        </a:rPr>
                        <a:t>Strength of local social relationships</a:t>
                      </a:r>
                      <a:endParaRPr lang="en-GB" sz="1200" i="0" dirty="0"/>
                    </a:p>
                  </a:txBody>
                  <a:tcPr marL="91441" marR="91441"/>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en-GB" sz="1200" kern="1200" dirty="0">
                          <a:effectLst/>
                        </a:rPr>
                        <a:t>Self reported measures of strength of local social relationships: Calculated by combining responses to the following questions: "To what extent would you agree or disagree that people in this neighbourhood pull together to improve the neighbourhood?" "The friendships and associations I have with other people in my neighbourhood mean a lot to me." "I borrow things and exchange favours with my neighbours." "I regularly stop and talk with people in my neighbourhood." "I would be willing to work together with others on something to improve my neighbourhood." "If I needed advice about something I could go to someone in my neighbourhood."</a:t>
                      </a:r>
                      <a:endParaRPr lang="en-GB" sz="1200" dirty="0"/>
                    </a:p>
                  </a:txBody>
                  <a:tcPr marL="91441" marR="91441"/>
                </a:tc>
                <a:tc>
                  <a:txBody>
                    <a:bodyPr/>
                    <a:lstStyle/>
                    <a:p>
                      <a:r>
                        <a:rPr lang="en-GB" sz="1200" kern="1200" dirty="0">
                          <a:effectLst/>
                        </a:rPr>
                        <a:t>Social Life (constructed from responses to the Community Life Survey and Understanding Society Survey)</a:t>
                      </a:r>
                      <a:endParaRPr lang="en-GB" sz="1200" dirty="0"/>
                    </a:p>
                  </a:txBody>
                  <a:tcPr marL="91441" marR="91441"/>
                </a:tc>
                <a:extLst>
                  <a:ext uri="{0D108BD9-81ED-4DB2-BD59-A6C34878D82A}">
                    <a16:rowId xmlns:a16="http://schemas.microsoft.com/office/drawing/2014/main" val="10001"/>
                  </a:ext>
                </a:extLst>
              </a:tr>
              <a:tr h="1291912">
                <a:tc>
                  <a:txBody>
                    <a:bodyPr/>
                    <a:lstStyle/>
                    <a:p>
                      <a:pPr>
                        <a:lnSpc>
                          <a:spcPct val="107000"/>
                        </a:lnSpc>
                        <a:spcAft>
                          <a:spcPts val="0"/>
                        </a:spcAft>
                      </a:pPr>
                      <a:r>
                        <a:rPr lang="en-GB" sz="1200" b="0" dirty="0">
                          <a:effectLst/>
                          <a:latin typeface="+mn-lt"/>
                          <a:ea typeface="Calibri" panose="020F0502020204030204" pitchFamily="34" charset="0"/>
                          <a:cs typeface="Calibri" panose="020F0502020204030204" pitchFamily="34" charset="0"/>
                        </a:rPr>
                        <a:t>Leisure and Cultural Participation a) </a:t>
                      </a:r>
                      <a:r>
                        <a:rPr lang="en-GB" sz="1200" b="0" dirty="0">
                          <a:solidFill>
                            <a:srgbClr val="000000"/>
                          </a:solidFill>
                          <a:effectLst/>
                          <a:latin typeface="+mn-lt"/>
                          <a:ea typeface="Calibri" panose="020F0502020204030204" pitchFamily="34" charset="0"/>
                          <a:cs typeface="Calibri" panose="020F0502020204030204" pitchFamily="34" charset="0"/>
                        </a:rPr>
                        <a:t>Culture and Heritage participation </a:t>
                      </a:r>
                      <a:endParaRPr lang="en-GB"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b="0" dirty="0">
                          <a:solidFill>
                            <a:srgbClr val="000000"/>
                          </a:solidFill>
                          <a:effectLst/>
                          <a:latin typeface="+mn-lt"/>
                          <a:ea typeface="Calibri" panose="020F0502020204030204" pitchFamily="34" charset="0"/>
                          <a:cs typeface="Calibri" panose="020F0502020204030204" pitchFamily="34" charset="0"/>
                        </a:rPr>
                        <a:t>A combined indicator derived from responses to the </a:t>
                      </a:r>
                      <a:r>
                        <a:rPr lang="en-GB" sz="1200" b="0" dirty="0">
                          <a:effectLst/>
                          <a:latin typeface="+mn-lt"/>
                          <a:ea typeface="Calibri" panose="020F0502020204030204" pitchFamily="34" charset="0"/>
                          <a:cs typeface="Calibri" panose="020F0502020204030204" pitchFamily="34" charset="0"/>
                        </a:rPr>
                        <a:t>Taking Part survey to produce the following indicators</a:t>
                      </a:r>
                      <a:endParaRPr lang="en-GB" sz="1200" b="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b="0" dirty="0">
                          <a:solidFill>
                            <a:srgbClr val="000000"/>
                          </a:solidFill>
                          <a:effectLst/>
                          <a:latin typeface="+mn-lt"/>
                          <a:ea typeface="Calibri" panose="020F0502020204030204" pitchFamily="34" charset="0"/>
                          <a:cs typeface="Calibri" panose="020F0502020204030204" pitchFamily="34" charset="0"/>
                        </a:rPr>
                        <a:t>% of local authority population visiting heritage site at least 3 times in last 12 months</a:t>
                      </a:r>
                      <a:endParaRPr lang="en-GB" sz="1200" b="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b="0" dirty="0">
                          <a:solidFill>
                            <a:srgbClr val="000000"/>
                          </a:solidFill>
                          <a:effectLst/>
                          <a:latin typeface="+mn-lt"/>
                          <a:ea typeface="Calibri" panose="020F0502020204030204" pitchFamily="34" charset="0"/>
                          <a:cs typeface="Calibri" panose="020F0502020204030204" pitchFamily="34" charset="0"/>
                        </a:rPr>
                        <a:t>% of local authority population visiting museum or gallery at least once in last 12 months</a:t>
                      </a:r>
                      <a:endParaRPr lang="en-GB" sz="1200" b="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b="0" dirty="0">
                          <a:solidFill>
                            <a:srgbClr val="000000"/>
                          </a:solidFill>
                          <a:effectLst/>
                          <a:latin typeface="+mn-lt"/>
                          <a:ea typeface="Calibri" panose="020F0502020204030204" pitchFamily="34" charset="0"/>
                          <a:cs typeface="Calibri" panose="020F0502020204030204" pitchFamily="34" charset="0"/>
                        </a:rPr>
                        <a:t>% of local authority population visiting archive at least once in last 12 months</a:t>
                      </a:r>
                      <a:endParaRPr lang="en-GB" sz="12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b="0" dirty="0">
                          <a:effectLst/>
                          <a:latin typeface="+mn-lt"/>
                          <a:ea typeface="Calibri" panose="020F0502020204030204" pitchFamily="34" charset="0"/>
                          <a:cs typeface="Calibri" panose="020F0502020204030204" pitchFamily="34" charset="0"/>
                        </a:rPr>
                        <a:t>Taking Part survey</a:t>
                      </a:r>
                      <a:endParaRPr lang="en-GB" sz="12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87745">
                <a:tc>
                  <a:txBody>
                    <a:bodyPr/>
                    <a:lstStyle/>
                    <a:p>
                      <a:r>
                        <a:rPr lang="en-GB" sz="1200" i="0" kern="1200" dirty="0">
                          <a:solidFill>
                            <a:schemeClr val="dk1"/>
                          </a:solidFill>
                          <a:effectLst/>
                          <a:latin typeface="+mn-lt"/>
                          <a:ea typeface="+mn-ea"/>
                          <a:cs typeface="+mn-cs"/>
                        </a:rPr>
                        <a:t>Leisure and Cultural Participation b) Participation in sport</a:t>
                      </a:r>
                      <a:endParaRPr lang="en-GB" sz="1200" i="0" dirty="0">
                        <a:latin typeface="+mn-lt"/>
                      </a:endParaRPr>
                    </a:p>
                  </a:txBody>
                  <a:tcPr marL="91441" marR="91441"/>
                </a:tc>
                <a:tc>
                  <a:txBody>
                    <a:bodyPr/>
                    <a:lstStyle/>
                    <a:p>
                      <a:pPr>
                        <a:lnSpc>
                          <a:spcPct val="107000"/>
                        </a:lnSpc>
                        <a:spcAft>
                          <a:spcPts val="0"/>
                        </a:spcAft>
                      </a:pPr>
                      <a:r>
                        <a:rPr lang="en-GB" sz="1200" i="0" dirty="0">
                          <a:solidFill>
                            <a:srgbClr val="000000"/>
                          </a:solidFill>
                          <a:effectLst/>
                          <a:latin typeface="+mn-lt"/>
                          <a:ea typeface="Calibri" panose="020F0502020204030204" pitchFamily="34" charset="0"/>
                          <a:cs typeface="Calibri" panose="020F0502020204030204" pitchFamily="34" charset="0"/>
                        </a:rPr>
                        <a:t>This data shows the modelled estimated percentage of adults (aged 16+) who are classed as ‘active’. People are described as being active if they have done at least 150 minutes of moderate intensity equivalent (MIE) physical activity (excluding gardening) in the past week. Activity is counted in moderate intensity equivalent minutes whereby each ‘moderate’ minute counts as one minute and each 'vigorous' minute counts as two moderate minutes. Moderate activity is defined as activity where you raise your breathing rate, whereas vigorous activity is defined as doing activity where you are out of breath or are sweating (you may not be able to say more than a few words without pausing for breath). </a:t>
                      </a:r>
                      <a:endParaRPr lang="en-GB" sz="12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i="0" dirty="0">
                          <a:effectLst/>
                          <a:latin typeface="+mn-lt"/>
                          <a:ea typeface="Calibri" panose="020F0502020204030204" pitchFamily="34" charset="0"/>
                          <a:cs typeface="Calibri" panose="020F0502020204030204" pitchFamily="34" charset="0"/>
                        </a:rPr>
                        <a:t>Sport England (Active Lives Adult Survey)</a:t>
                      </a:r>
                      <a:endParaRPr lang="en-GB" sz="12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BE26EE31-2281-4832-8F53-7A5FEF1F4F49}" type="slidenum">
              <a:rPr lang="en-GB" smtClean="0"/>
              <a:pPr/>
              <a:t>10</a:t>
            </a:fld>
            <a:endParaRPr lang="en-GB"/>
          </a:p>
        </p:txBody>
      </p:sp>
      <p:sp>
        <p:nvSpPr>
          <p:cNvPr id="4" name="Title 3"/>
          <p:cNvSpPr>
            <a:spLocks noGrp="1"/>
          </p:cNvSpPr>
          <p:nvPr>
            <p:ph type="title"/>
          </p:nvPr>
        </p:nvSpPr>
        <p:spPr>
          <a:xfrm>
            <a:off x="138875" y="260648"/>
            <a:ext cx="9067114" cy="1138138"/>
          </a:xfrm>
        </p:spPr>
        <p:txBody>
          <a:bodyPr/>
          <a:lstStyle/>
          <a:p>
            <a:r>
              <a:rPr lang="en-GB" sz="1630" b="1" dirty="0">
                <a:solidFill>
                  <a:schemeClr val="accent6">
                    <a:lumMod val="50000"/>
                  </a:schemeClr>
                </a:solidFill>
              </a:rPr>
              <a:t>Active and engaged community indicators (part 2)</a:t>
            </a:r>
          </a:p>
        </p:txBody>
      </p:sp>
      <p:pic>
        <p:nvPicPr>
          <p:cNvPr id="5" name="Picture 2" descr="http://ocsi.uk/wp-content/themes/strappress_child/imag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347" y="260648"/>
            <a:ext cx="1547813" cy="4127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911" y="6065099"/>
            <a:ext cx="10027051" cy="430887"/>
          </a:xfrm>
          <a:prstGeom prst="rect">
            <a:avLst/>
          </a:prstGeom>
        </p:spPr>
        <p:txBody>
          <a:bodyPr wrap="square">
            <a:spAutoFit/>
          </a:bodyPr>
          <a:lstStyle/>
          <a:p>
            <a:r>
              <a:rPr lang="en-GB" sz="1100" i="1" dirty="0">
                <a:solidFill>
                  <a:schemeClr val="bg2"/>
                </a:solidFill>
              </a:rPr>
              <a:t>For more details of the indicators included under these themes, please see the accompanying report: Domains and indicators in the Phase 2 </a:t>
            </a:r>
          </a:p>
          <a:p>
            <a:r>
              <a:rPr lang="en-GB" sz="1100" i="1" dirty="0">
                <a:solidFill>
                  <a:schemeClr val="bg2"/>
                </a:solidFill>
              </a:rPr>
              <a:t>Community Needs Index </a:t>
            </a:r>
          </a:p>
        </p:txBody>
      </p:sp>
    </p:spTree>
    <p:extLst>
      <p:ext uri="{BB962C8B-B14F-4D97-AF65-F5344CB8AC3E}">
        <p14:creationId xmlns:p14="http://schemas.microsoft.com/office/powerpoint/2010/main" val="360978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Community Needs Index</a:t>
            </a:r>
          </a:p>
          <a:p>
            <a:r>
              <a:rPr lang="en-GB" sz="2200" dirty="0"/>
              <a:t>This section explores which Local Authorities have the highest levels of Community Need and the relationship between Community Need and deprivation</a:t>
            </a:r>
          </a:p>
          <a:p>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11</a:t>
            </a:fld>
            <a:endParaRPr lang="en-GB"/>
          </a:p>
        </p:txBody>
      </p:sp>
    </p:spTree>
    <p:extLst>
      <p:ext uri="{BB962C8B-B14F-4D97-AF65-F5344CB8AC3E}">
        <p14:creationId xmlns:p14="http://schemas.microsoft.com/office/powerpoint/2010/main" val="238756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430" y="189951"/>
            <a:ext cx="9067115" cy="863506"/>
          </a:xfrm>
        </p:spPr>
        <p:txBody>
          <a:bodyPr/>
          <a:lstStyle/>
          <a:p>
            <a:r>
              <a:rPr lang="en-GB" sz="1630" b="1" dirty="0"/>
              <a:t>Where are the areas with the highest levels of Community Need?</a:t>
            </a:r>
          </a:p>
        </p:txBody>
      </p:sp>
      <p:sp>
        <p:nvSpPr>
          <p:cNvPr id="4" name="Slide Number Placeholder 3"/>
          <p:cNvSpPr>
            <a:spLocks noGrp="1"/>
          </p:cNvSpPr>
          <p:nvPr>
            <p:ph type="sldNum" sz="quarter" idx="12"/>
          </p:nvPr>
        </p:nvSpPr>
        <p:spPr/>
        <p:txBody>
          <a:bodyPr/>
          <a:lstStyle/>
          <a:p>
            <a:fld id="{BE26EE31-2281-4832-8F53-7A5FEF1F4F49}" type="slidenum">
              <a:rPr lang="en-GB" smtClean="0"/>
              <a:pPr/>
              <a:t>12</a:t>
            </a:fld>
            <a:endParaRPr lang="en-GB" dirty="0"/>
          </a:p>
        </p:txBody>
      </p:sp>
      <p:sp>
        <p:nvSpPr>
          <p:cNvPr id="7" name="Content Placeholder 1"/>
          <p:cNvSpPr txBox="1">
            <a:spLocks/>
          </p:cNvSpPr>
          <p:nvPr/>
        </p:nvSpPr>
        <p:spPr>
          <a:xfrm>
            <a:off x="383562" y="764704"/>
            <a:ext cx="3843474" cy="2807296"/>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2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dirty="0">
                <a:solidFill>
                  <a:schemeClr val="bg2"/>
                </a:solidFill>
              </a:rPr>
              <a:t>The map on the right identifies the Local Authorities ranked by Community Needs Score.</a:t>
            </a:r>
          </a:p>
          <a:p>
            <a:r>
              <a:rPr lang="en-GB" dirty="0">
                <a:solidFill>
                  <a:schemeClr val="bg2"/>
                </a:solidFill>
              </a:rPr>
              <a:t>Areas shaded dark brown have the highest levels of Community Need, while areas shaded green have the lowest levels of Community Need. </a:t>
            </a:r>
          </a:p>
          <a:p>
            <a:r>
              <a:rPr lang="en-GB" dirty="0">
                <a:solidFill>
                  <a:schemeClr val="bg2"/>
                </a:solidFill>
              </a:rPr>
              <a:t>Local Authorities with the highest concentrations of Community Need can be found in the East of the country, particularly around the agricultural Fen areas near the Wash, The industrial areas of the East Midlands and South Yorkshire, and County Durham and in the Thames Gateway and coastal communities throughout England.</a:t>
            </a:r>
          </a:p>
          <a:p>
            <a:r>
              <a:rPr lang="en-GB" dirty="0">
                <a:solidFill>
                  <a:schemeClr val="bg2"/>
                </a:solidFill>
              </a:rPr>
              <a:t>By contrast, the lowest levels of Community Need are typically found in areas in and around London, University towns and rural areas of Northern England around the major National Parks (Lake District, Yorkshire Dales and North York Moors).</a:t>
            </a:r>
          </a:p>
        </p:txBody>
      </p:sp>
      <p:sp>
        <p:nvSpPr>
          <p:cNvPr id="14" name="Content Placeholder 1"/>
          <p:cNvSpPr txBox="1">
            <a:spLocks/>
          </p:cNvSpPr>
          <p:nvPr/>
        </p:nvSpPr>
        <p:spPr>
          <a:xfrm>
            <a:off x="632520" y="3717032"/>
            <a:ext cx="7369784" cy="2735525"/>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2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600"/>
              </a:spcBef>
            </a:pPr>
            <a:endParaRPr lang="en-GB" sz="1000"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968" y="492181"/>
            <a:ext cx="5181006" cy="642243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157" t="6451" r="31098" b="9562"/>
          <a:stretch/>
        </p:blipFill>
        <p:spPr>
          <a:xfrm>
            <a:off x="8293530" y="467363"/>
            <a:ext cx="1552444" cy="1357510"/>
          </a:xfrm>
          <a:prstGeom prst="rect">
            <a:avLst/>
          </a:prstGeom>
        </p:spPr>
      </p:pic>
    </p:spTree>
    <p:extLst>
      <p:ext uri="{BB962C8B-B14F-4D97-AF65-F5344CB8AC3E}">
        <p14:creationId xmlns:p14="http://schemas.microsoft.com/office/powerpoint/2010/main" val="277137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430" y="189951"/>
            <a:ext cx="9067115" cy="863506"/>
          </a:xfrm>
        </p:spPr>
        <p:txBody>
          <a:bodyPr/>
          <a:lstStyle/>
          <a:p>
            <a:r>
              <a:rPr lang="en-GB" sz="1630" b="1" dirty="0"/>
              <a:t>Relationship between </a:t>
            </a:r>
            <a:r>
              <a:rPr lang="en-GB" sz="1630" b="1" i="1" dirty="0"/>
              <a:t>Community Needs </a:t>
            </a:r>
            <a:r>
              <a:rPr lang="en-GB" sz="1630" b="1" dirty="0"/>
              <a:t>and </a:t>
            </a:r>
            <a:r>
              <a:rPr lang="en-GB" sz="1630" b="1" i="1" dirty="0"/>
              <a:t>Deprivation</a:t>
            </a:r>
          </a:p>
        </p:txBody>
      </p:sp>
      <p:sp>
        <p:nvSpPr>
          <p:cNvPr id="4" name="Slide Number Placeholder 3"/>
          <p:cNvSpPr>
            <a:spLocks noGrp="1"/>
          </p:cNvSpPr>
          <p:nvPr>
            <p:ph type="sldNum" sz="quarter" idx="12"/>
          </p:nvPr>
        </p:nvSpPr>
        <p:spPr/>
        <p:txBody>
          <a:bodyPr/>
          <a:lstStyle/>
          <a:p>
            <a:fld id="{BE26EE31-2281-4832-8F53-7A5FEF1F4F49}" type="slidenum">
              <a:rPr lang="en-GB" smtClean="0"/>
              <a:pPr/>
              <a:t>13</a:t>
            </a:fld>
            <a:endParaRPr lang="en-GB" dirty="0"/>
          </a:p>
        </p:txBody>
      </p:sp>
      <p:sp>
        <p:nvSpPr>
          <p:cNvPr id="7" name="Content Placeholder 1"/>
          <p:cNvSpPr txBox="1">
            <a:spLocks/>
          </p:cNvSpPr>
          <p:nvPr/>
        </p:nvSpPr>
        <p:spPr>
          <a:xfrm>
            <a:off x="245430" y="492181"/>
            <a:ext cx="4644188" cy="2807296"/>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2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endParaRPr lang="en-GB" dirty="0">
              <a:solidFill>
                <a:schemeClr val="bg2"/>
              </a:solidFill>
            </a:endParaRPr>
          </a:p>
          <a:p>
            <a:r>
              <a:rPr lang="en-GB" dirty="0">
                <a:solidFill>
                  <a:schemeClr val="bg2"/>
                </a:solidFill>
              </a:rPr>
              <a:t>The chart on the top right compares average levels of deprivation measured against overall levels of Community Need. </a:t>
            </a:r>
            <a:r>
              <a:rPr lang="en-GB" dirty="0"/>
              <a:t>The chart shows the range of deprivation (</a:t>
            </a:r>
            <a:r>
              <a:rPr lang="en-GB" dirty="0">
                <a:solidFill>
                  <a:schemeClr val="bg2"/>
                </a:solidFill>
              </a:rPr>
              <a:t>based on the Indices of Deprivation 2015 score)</a:t>
            </a:r>
            <a:r>
              <a:rPr lang="en-GB" dirty="0"/>
              <a:t> for Wards grouped into 10 per cent bands, or ‘deciles’, based on their Community Needs rank</a:t>
            </a:r>
            <a:r>
              <a:rPr lang="en-GB" dirty="0">
                <a:solidFill>
                  <a:schemeClr val="bg2"/>
                </a:solidFill>
              </a:rPr>
              <a:t>.</a:t>
            </a:r>
          </a:p>
          <a:p>
            <a:r>
              <a:rPr lang="en-GB" dirty="0">
                <a:solidFill>
                  <a:schemeClr val="bg2"/>
                </a:solidFill>
              </a:rPr>
              <a:t>The chart shows that there is a strong relationship between deprivation and Community Need, with the 10% of wards with the highest levels of Community Need having the highest average deprivation score (30.1). This relationship is consistent across the decile groups i.e. the higher the level of Community Need, the higher the level of overall deprivation. </a:t>
            </a:r>
          </a:p>
          <a:p>
            <a:r>
              <a:rPr lang="en-GB" dirty="0">
                <a:solidFill>
                  <a:schemeClr val="bg2"/>
                </a:solidFill>
              </a:rPr>
              <a:t>Overall, there is a slight but significant correlation of </a:t>
            </a:r>
            <a:r>
              <a:rPr lang="en-GB" b="1" dirty="0">
                <a:solidFill>
                  <a:schemeClr val="bg2"/>
                </a:solidFill>
              </a:rPr>
              <a:t>.394**  </a:t>
            </a:r>
            <a:r>
              <a:rPr lang="en-GB" dirty="0">
                <a:solidFill>
                  <a:schemeClr val="bg2"/>
                </a:solidFill>
              </a:rPr>
              <a:t>(Pearson) between the Community Needs Score and IMD 2015 Score. However, there are a large number of areas where this relationship does not hold as strong. The chart on the bottom right scatters the IMD Score and Community Needs Score for each individual Ward in England. </a:t>
            </a:r>
          </a:p>
          <a:p>
            <a:endParaRPr lang="en-GB" dirty="0">
              <a:solidFill>
                <a:schemeClr val="bg2"/>
              </a:solidFill>
            </a:endParaRPr>
          </a:p>
          <a:p>
            <a:r>
              <a:rPr lang="en-GB" dirty="0">
                <a:solidFill>
                  <a:schemeClr val="bg2"/>
                </a:solidFill>
              </a:rPr>
              <a:t>The Chart shows that while there is a positive relationship between Community Need and levels of deprivation, there are a large number of areas classified as having high levels of Community Need and low levels deprivation and vice versa.</a:t>
            </a:r>
          </a:p>
          <a:p>
            <a:r>
              <a:rPr lang="en-GB" dirty="0">
                <a:solidFill>
                  <a:schemeClr val="bg2"/>
                </a:solidFill>
              </a:rPr>
              <a:t>There are 112 wards (1.5%) ranked among the most deprived 20% on the IMD that are ranked among the least deprived 20% in terms of Community Need. By contrast, there are 126 wards (1.7%) ranked among the least deprived 20% on the IMD that are among the most deprived 20% in terms of Community Need.</a:t>
            </a:r>
            <a:br>
              <a:rPr lang="en-GB" dirty="0">
                <a:solidFill>
                  <a:schemeClr val="bg2"/>
                </a:solidFill>
              </a:rPr>
            </a:br>
            <a:br>
              <a:rPr lang="en-GB" b="1" dirty="0">
                <a:solidFill>
                  <a:schemeClr val="bg2"/>
                </a:solidFill>
              </a:rPr>
            </a:br>
            <a:endParaRPr lang="en-GB" dirty="0"/>
          </a:p>
        </p:txBody>
      </p:sp>
      <p:sp>
        <p:nvSpPr>
          <p:cNvPr id="14" name="Content Placeholder 1"/>
          <p:cNvSpPr txBox="1">
            <a:spLocks/>
          </p:cNvSpPr>
          <p:nvPr/>
        </p:nvSpPr>
        <p:spPr>
          <a:xfrm>
            <a:off x="632520" y="3717032"/>
            <a:ext cx="7369784" cy="2735525"/>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2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600"/>
              </a:spcBef>
            </a:pPr>
            <a:endParaRPr lang="en-GB" sz="1000" dirty="0">
              <a:solidFill>
                <a:schemeClr val="bg2"/>
              </a:solidFill>
            </a:endParaRPr>
          </a:p>
        </p:txBody>
      </p:sp>
      <p:pic>
        <p:nvPicPr>
          <p:cNvPr id="6" name="Picture 5"/>
          <p:cNvPicPr>
            <a:picLocks noChangeAspect="1"/>
          </p:cNvPicPr>
          <p:nvPr/>
        </p:nvPicPr>
        <p:blipFill>
          <a:blip r:embed="rId3"/>
          <a:stretch>
            <a:fillRect/>
          </a:stretch>
        </p:blipFill>
        <p:spPr>
          <a:xfrm>
            <a:off x="4953000" y="725197"/>
            <a:ext cx="4584589" cy="2755631"/>
          </a:xfrm>
          <a:prstGeom prst="rect">
            <a:avLst/>
          </a:prstGeom>
        </p:spPr>
      </p:pic>
      <p:pic>
        <p:nvPicPr>
          <p:cNvPr id="12" name="Picture 11"/>
          <p:cNvPicPr>
            <a:picLocks noChangeAspect="1"/>
          </p:cNvPicPr>
          <p:nvPr/>
        </p:nvPicPr>
        <p:blipFill>
          <a:blip r:embed="rId4"/>
          <a:stretch>
            <a:fillRect/>
          </a:stretch>
        </p:blipFill>
        <p:spPr>
          <a:xfrm>
            <a:off x="4963694" y="3568157"/>
            <a:ext cx="4573895" cy="2993387"/>
          </a:xfrm>
          <a:prstGeom prst="rect">
            <a:avLst/>
          </a:prstGeom>
        </p:spPr>
      </p:pic>
    </p:spTree>
    <p:extLst>
      <p:ext uri="{BB962C8B-B14F-4D97-AF65-F5344CB8AC3E}">
        <p14:creationId xmlns:p14="http://schemas.microsoft.com/office/powerpoint/2010/main" val="315678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430" y="189951"/>
            <a:ext cx="9067115" cy="863506"/>
          </a:xfrm>
        </p:spPr>
        <p:txBody>
          <a:bodyPr/>
          <a:lstStyle/>
          <a:p>
            <a:r>
              <a:rPr lang="en-GB" sz="1630" b="1" dirty="0"/>
              <a:t>Community Need and Brexit</a:t>
            </a:r>
            <a:endParaRPr lang="en-GB" sz="1630" b="1" i="1" dirty="0"/>
          </a:p>
        </p:txBody>
      </p:sp>
      <p:sp>
        <p:nvSpPr>
          <p:cNvPr id="4" name="Slide Number Placeholder 3"/>
          <p:cNvSpPr>
            <a:spLocks noGrp="1"/>
          </p:cNvSpPr>
          <p:nvPr>
            <p:ph type="sldNum" sz="quarter" idx="12"/>
          </p:nvPr>
        </p:nvSpPr>
        <p:spPr/>
        <p:txBody>
          <a:bodyPr/>
          <a:lstStyle/>
          <a:p>
            <a:fld id="{BE26EE31-2281-4832-8F53-7A5FEF1F4F49}" type="slidenum">
              <a:rPr lang="en-GB" smtClean="0"/>
              <a:pPr/>
              <a:t>14</a:t>
            </a:fld>
            <a:endParaRPr lang="en-GB" dirty="0"/>
          </a:p>
        </p:txBody>
      </p:sp>
      <p:sp>
        <p:nvSpPr>
          <p:cNvPr id="7" name="Content Placeholder 1"/>
          <p:cNvSpPr txBox="1">
            <a:spLocks/>
          </p:cNvSpPr>
          <p:nvPr/>
        </p:nvSpPr>
        <p:spPr>
          <a:xfrm>
            <a:off x="245430" y="492181"/>
            <a:ext cx="4644188" cy="2807296"/>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2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endParaRPr lang="en-GB" dirty="0">
              <a:solidFill>
                <a:schemeClr val="bg2"/>
              </a:solidFill>
            </a:endParaRPr>
          </a:p>
          <a:p>
            <a:r>
              <a:rPr lang="en-GB" dirty="0">
                <a:solidFill>
                  <a:schemeClr val="tx2">
                    <a:lumMod val="75000"/>
                    <a:lumOff val="25000"/>
                  </a:schemeClr>
                </a:solidFill>
              </a:rPr>
              <a:t>The chart on the top right compares the Community Needs score with the proportion of people who voted leave in the 2016 EU referendum. </a:t>
            </a:r>
            <a:r>
              <a:rPr lang="en-GB" dirty="0">
                <a:solidFill>
                  <a:schemeClr val="bg2"/>
                </a:solidFill>
              </a:rPr>
              <a:t>The chart shows that there is a strong positive relationship between Community Need Score and Brexit, with areas ranked as having a higher Community Need Score, more likely to vote to leave the European Union. There is a strong and significant overall correlation co-efficient of </a:t>
            </a:r>
            <a:r>
              <a:rPr lang="en-GB" b="1" dirty="0">
                <a:solidFill>
                  <a:schemeClr val="bg2"/>
                </a:solidFill>
              </a:rPr>
              <a:t>.66 </a:t>
            </a:r>
            <a:r>
              <a:rPr lang="en-GB" dirty="0">
                <a:solidFill>
                  <a:schemeClr val="bg2"/>
                </a:solidFill>
              </a:rPr>
              <a:t>(Pearson Correlation) between the Brexit vote and Community Needs Index Score at Local Authority level.</a:t>
            </a:r>
          </a:p>
          <a:p>
            <a:r>
              <a:rPr lang="en-GB" dirty="0">
                <a:solidFill>
                  <a:schemeClr val="bg2"/>
                </a:solidFill>
              </a:rPr>
              <a:t>The association between Community Need and voting leave in the referendum is stronger than the correlation between deprivation and the leave vote. </a:t>
            </a:r>
            <a:r>
              <a:rPr lang="en-GB" dirty="0">
                <a:solidFill>
                  <a:schemeClr val="tx2">
                    <a:lumMod val="75000"/>
                    <a:lumOff val="25000"/>
                  </a:schemeClr>
                </a:solidFill>
              </a:rPr>
              <a:t>The chart on the bottom right compares the Index of Multiple deprivation 2015 average score at Local Authority level with the proportion of people who voted leave in the 2016 EU referendum. </a:t>
            </a:r>
            <a:r>
              <a:rPr lang="en-GB" dirty="0">
                <a:solidFill>
                  <a:schemeClr val="bg2"/>
                </a:solidFill>
              </a:rPr>
              <a:t>While there is a slight positive relationship, the association is less clear with a large number of outlier areas (areas, with high levels of deprivation which voted to remain in the EU). The overall correlation co-efficient between deprivation and the Brexit vote is </a:t>
            </a:r>
            <a:r>
              <a:rPr lang="en-GB" b="1" dirty="0">
                <a:solidFill>
                  <a:schemeClr val="bg2"/>
                </a:solidFill>
              </a:rPr>
              <a:t>.18 </a:t>
            </a:r>
            <a:r>
              <a:rPr lang="en-GB" dirty="0">
                <a:solidFill>
                  <a:schemeClr val="bg2"/>
                </a:solidFill>
              </a:rPr>
              <a:t>which is notably weaker than the correlation co-efficient between Community Need and voting leave. </a:t>
            </a:r>
          </a:p>
        </p:txBody>
      </p:sp>
      <p:sp>
        <p:nvSpPr>
          <p:cNvPr id="14" name="Content Placeholder 1"/>
          <p:cNvSpPr txBox="1">
            <a:spLocks/>
          </p:cNvSpPr>
          <p:nvPr/>
        </p:nvSpPr>
        <p:spPr>
          <a:xfrm>
            <a:off x="632520" y="3717032"/>
            <a:ext cx="7369784" cy="2735525"/>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2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600"/>
              </a:spcBef>
            </a:pPr>
            <a:endParaRPr lang="en-GB" sz="1000" dirty="0">
              <a:solidFill>
                <a:schemeClr val="bg2"/>
              </a:solidFill>
            </a:endParaRPr>
          </a:p>
        </p:txBody>
      </p:sp>
      <p:pic>
        <p:nvPicPr>
          <p:cNvPr id="2" name="Picture 1"/>
          <p:cNvPicPr>
            <a:picLocks noChangeAspect="1"/>
          </p:cNvPicPr>
          <p:nvPr/>
        </p:nvPicPr>
        <p:blipFill>
          <a:blip r:embed="rId3"/>
          <a:stretch>
            <a:fillRect/>
          </a:stretch>
        </p:blipFill>
        <p:spPr>
          <a:xfrm>
            <a:off x="5002372" y="189951"/>
            <a:ext cx="4628628" cy="3023025"/>
          </a:xfrm>
          <a:prstGeom prst="rect">
            <a:avLst/>
          </a:prstGeom>
        </p:spPr>
      </p:pic>
      <p:pic>
        <p:nvPicPr>
          <p:cNvPr id="5" name="Picture 4"/>
          <p:cNvPicPr>
            <a:picLocks noChangeAspect="1"/>
          </p:cNvPicPr>
          <p:nvPr/>
        </p:nvPicPr>
        <p:blipFill>
          <a:blip r:embed="rId4"/>
          <a:stretch>
            <a:fillRect/>
          </a:stretch>
        </p:blipFill>
        <p:spPr>
          <a:xfrm>
            <a:off x="5002372" y="3416486"/>
            <a:ext cx="4648603" cy="3036071"/>
          </a:xfrm>
          <a:prstGeom prst="rect">
            <a:avLst/>
          </a:prstGeom>
        </p:spPr>
      </p:pic>
      <p:sp>
        <p:nvSpPr>
          <p:cNvPr id="13" name="TextBox 12"/>
          <p:cNvSpPr txBox="1"/>
          <p:nvPr/>
        </p:nvSpPr>
        <p:spPr>
          <a:xfrm>
            <a:off x="5169024" y="6531984"/>
            <a:ext cx="2510624" cy="215444"/>
          </a:xfrm>
          <a:prstGeom prst="rect">
            <a:avLst/>
          </a:prstGeom>
          <a:noFill/>
        </p:spPr>
        <p:txBody>
          <a:bodyPr wrap="none" rtlCol="0">
            <a:spAutoFit/>
          </a:bodyPr>
          <a:lstStyle/>
          <a:p>
            <a:r>
              <a:rPr lang="en-GB" sz="800" dirty="0">
                <a:solidFill>
                  <a:schemeClr val="bg2"/>
                </a:solidFill>
              </a:rPr>
              <a:t>Source: Electoral Commission 2016/MGCLG 2015</a:t>
            </a:r>
            <a:endParaRPr lang="en-GB" dirty="0">
              <a:solidFill>
                <a:schemeClr val="bg2"/>
              </a:solidFill>
            </a:endParaRPr>
          </a:p>
        </p:txBody>
      </p:sp>
    </p:spTree>
    <p:extLst>
      <p:ext uri="{BB962C8B-B14F-4D97-AF65-F5344CB8AC3E}">
        <p14:creationId xmlns:p14="http://schemas.microsoft.com/office/powerpoint/2010/main" val="143606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Location of 'Left-behind' areas</a:t>
            </a:r>
          </a:p>
          <a:p>
            <a:pPr>
              <a:spcBef>
                <a:spcPts val="0"/>
              </a:spcBef>
            </a:pPr>
            <a:r>
              <a:rPr lang="en-GB" sz="2000" dirty="0"/>
              <a:t>This section explores where the 'Left-behind' areas are located with maps produced for each region in England</a:t>
            </a:r>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15</a:t>
            </a:fld>
            <a:endParaRPr lang="en-GB"/>
          </a:p>
        </p:txBody>
      </p:sp>
    </p:spTree>
    <p:extLst>
      <p:ext uri="{BB962C8B-B14F-4D97-AF65-F5344CB8AC3E}">
        <p14:creationId xmlns:p14="http://schemas.microsoft.com/office/powerpoint/2010/main" val="133580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D46D30-42D0-4B6E-954D-9AD64BA774D0}"/>
              </a:ext>
            </a:extLst>
          </p:cNvPr>
          <p:cNvSpPr txBox="1"/>
          <p:nvPr/>
        </p:nvSpPr>
        <p:spPr>
          <a:xfrm>
            <a:off x="187265" y="167481"/>
            <a:ext cx="9705528" cy="594009"/>
          </a:xfrm>
          <a:prstGeom prst="rect">
            <a:avLst/>
          </a:prstGeom>
          <a:noFill/>
        </p:spPr>
        <p:txBody>
          <a:bodyPr wrap="square" rtlCol="0">
            <a:spAutoFit/>
          </a:bodyPr>
          <a:lstStyle/>
          <a:p>
            <a:r>
              <a:rPr lang="en-GB" sz="1630" b="1" dirty="0">
                <a:solidFill>
                  <a:schemeClr val="bg2"/>
                </a:solidFill>
              </a:rPr>
              <a:t>'Left-behind' areas in the North East are concentrated in former mining communities and fringe areas in Teesside and Tyne and Wear</a:t>
            </a:r>
          </a:p>
        </p:txBody>
      </p:sp>
      <p:sp>
        <p:nvSpPr>
          <p:cNvPr id="4" name="Content Placeholder 1">
            <a:extLst>
              <a:ext uri="{FF2B5EF4-FFF2-40B4-BE49-F238E27FC236}">
                <a16:creationId xmlns:a16="http://schemas.microsoft.com/office/drawing/2014/main" id="{3119147E-6F31-4B9A-9677-D4941048B40C}"/>
              </a:ext>
            </a:extLst>
          </p:cNvPr>
          <p:cNvSpPr txBox="1">
            <a:spLocks/>
          </p:cNvSpPr>
          <p:nvPr/>
        </p:nvSpPr>
        <p:spPr>
          <a:xfrm>
            <a:off x="187265" y="1052736"/>
            <a:ext cx="3178524" cy="1440160"/>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map on this page shows the location of 'Left-behind' areas in the North East region. </a:t>
            </a:r>
          </a:p>
          <a:p>
            <a:pPr>
              <a:spcBef>
                <a:spcPts val="400"/>
              </a:spcBef>
              <a:spcAft>
                <a:spcPts val="400"/>
              </a:spcAft>
            </a:pPr>
            <a:r>
              <a:rPr lang="en-GB" dirty="0">
                <a:solidFill>
                  <a:schemeClr val="bg2"/>
                </a:solidFill>
              </a:rPr>
              <a:t>There are 45 wards in the North East classified as 'Left-behind', this represents </a:t>
            </a:r>
            <a:r>
              <a:rPr lang="en-GB" b="1" dirty="0">
                <a:solidFill>
                  <a:schemeClr val="bg2"/>
                </a:solidFill>
              </a:rPr>
              <a:t>13.3% </a:t>
            </a:r>
            <a:r>
              <a:rPr lang="en-GB" dirty="0">
                <a:solidFill>
                  <a:schemeClr val="bg2"/>
                </a:solidFill>
              </a:rPr>
              <a:t>of the wards in the North East (the highest percentage of any region). </a:t>
            </a:r>
          </a:p>
          <a:p>
            <a:pPr>
              <a:spcBef>
                <a:spcPts val="400"/>
              </a:spcBef>
              <a:spcAft>
                <a:spcPts val="400"/>
              </a:spcAft>
            </a:pPr>
            <a:r>
              <a:rPr lang="en-GB" dirty="0">
                <a:solidFill>
                  <a:schemeClr val="bg2"/>
                </a:solidFill>
              </a:rPr>
              <a:t>The highest concentrations are found in former mining communities around County Durham and Northumberland Coast – Easington, Peterlee, </a:t>
            </a:r>
            <a:r>
              <a:rPr lang="en-GB" dirty="0" err="1">
                <a:solidFill>
                  <a:schemeClr val="bg2"/>
                </a:solidFill>
              </a:rPr>
              <a:t>Shildon</a:t>
            </a:r>
            <a:r>
              <a:rPr lang="en-GB" dirty="0">
                <a:solidFill>
                  <a:schemeClr val="bg2"/>
                </a:solidFill>
              </a:rPr>
              <a:t>, Stanley </a:t>
            </a:r>
            <a:r>
              <a:rPr lang="en-GB" dirty="0" err="1">
                <a:solidFill>
                  <a:schemeClr val="bg2"/>
                </a:solidFill>
              </a:rPr>
              <a:t>Ashington</a:t>
            </a:r>
            <a:r>
              <a:rPr lang="en-GB" dirty="0">
                <a:solidFill>
                  <a:schemeClr val="bg2"/>
                </a:solidFill>
              </a:rPr>
              <a:t>, Blyth and Newton </a:t>
            </a:r>
            <a:r>
              <a:rPr lang="en-GB" dirty="0" err="1">
                <a:solidFill>
                  <a:schemeClr val="bg2"/>
                </a:solidFill>
              </a:rPr>
              <a:t>Aycliffe</a:t>
            </a:r>
            <a:r>
              <a:rPr lang="en-GB" dirty="0">
                <a:solidFill>
                  <a:schemeClr val="bg2"/>
                </a:solidFill>
              </a:rPr>
              <a:t> and around the periphery of larger towns in the region, including outlying housing estates in Sunderland, Middlesbrough, Stockton, Redcar and Hartlepool.</a:t>
            </a:r>
            <a:endParaRPr lang="en-GB" sz="1000" dirty="0"/>
          </a:p>
        </p:txBody>
      </p:sp>
      <p:sp>
        <p:nvSpPr>
          <p:cNvPr id="2" name="Slide Number Placeholder 1"/>
          <p:cNvSpPr>
            <a:spLocks noGrp="1"/>
          </p:cNvSpPr>
          <p:nvPr>
            <p:ph type="sldNum" sz="quarter" idx="12"/>
          </p:nvPr>
        </p:nvSpPr>
        <p:spPr/>
        <p:txBody>
          <a:bodyPr/>
          <a:lstStyle/>
          <a:p>
            <a:fld id="{FCF7FC53-F179-4FFD-A802-294483C6DBDD}" type="slidenum">
              <a:rPr lang="en-GB" smtClean="0"/>
              <a:pPr/>
              <a:t>16</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864" y="761490"/>
            <a:ext cx="6010251" cy="5777880"/>
          </a:xfrm>
          <a:prstGeom prst="rect">
            <a:avLst/>
          </a:prstGeom>
          <a:ln>
            <a:solidFill>
              <a:schemeClr val="bg2"/>
            </a:solidFill>
          </a:ln>
        </p:spPr>
      </p:pic>
    </p:spTree>
    <p:extLst>
      <p:ext uri="{BB962C8B-B14F-4D97-AF65-F5344CB8AC3E}">
        <p14:creationId xmlns:p14="http://schemas.microsoft.com/office/powerpoint/2010/main" val="385736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AE9D66-1593-4FC5-A2B4-8404954004C9}"/>
              </a:ext>
            </a:extLst>
          </p:cNvPr>
          <p:cNvSpPr txBox="1"/>
          <p:nvPr/>
        </p:nvSpPr>
        <p:spPr>
          <a:xfrm>
            <a:off x="272480" y="188640"/>
            <a:ext cx="5688632" cy="1077218"/>
          </a:xfrm>
          <a:prstGeom prst="rect">
            <a:avLst/>
          </a:prstGeom>
          <a:noFill/>
        </p:spPr>
        <p:txBody>
          <a:bodyPr wrap="square" rtlCol="0">
            <a:spAutoFit/>
          </a:bodyPr>
          <a:lstStyle/>
          <a:p>
            <a:r>
              <a:rPr lang="en-GB" sz="1600" b="1" dirty="0">
                <a:solidFill>
                  <a:schemeClr val="bg2"/>
                </a:solidFill>
              </a:rPr>
              <a:t>'Left-behind' areas in the North West are concentrated in the outlying areas of Greater Manchester and Merseyside, with additional concentrations in the fringes of Lancashire mill towns and the Cumbrian coast</a:t>
            </a:r>
          </a:p>
        </p:txBody>
      </p:sp>
      <p:sp>
        <p:nvSpPr>
          <p:cNvPr id="5" name="Content Placeholder 1">
            <a:extLst>
              <a:ext uri="{FF2B5EF4-FFF2-40B4-BE49-F238E27FC236}">
                <a16:creationId xmlns:a16="http://schemas.microsoft.com/office/drawing/2014/main" id="{3119147E-6F31-4B9A-9677-D4941048B40C}"/>
              </a:ext>
            </a:extLst>
          </p:cNvPr>
          <p:cNvSpPr txBox="1">
            <a:spLocks/>
          </p:cNvSpPr>
          <p:nvPr/>
        </p:nvSpPr>
        <p:spPr>
          <a:xfrm>
            <a:off x="187265" y="1340768"/>
            <a:ext cx="3901639" cy="2239580"/>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maps on this page show the location of 'Left-behind' areas in the North West region. </a:t>
            </a:r>
          </a:p>
          <a:p>
            <a:pPr>
              <a:spcBef>
                <a:spcPts val="400"/>
              </a:spcBef>
              <a:spcAft>
                <a:spcPts val="400"/>
              </a:spcAft>
            </a:pPr>
            <a:r>
              <a:rPr lang="en-GB" dirty="0">
                <a:solidFill>
                  <a:schemeClr val="bg2"/>
                </a:solidFill>
              </a:rPr>
              <a:t>There are 52 wards in the North West classified as 'Left-behind' (the greatest number of any region), this represents </a:t>
            </a:r>
            <a:r>
              <a:rPr lang="en-GB" b="1" dirty="0">
                <a:solidFill>
                  <a:schemeClr val="bg2"/>
                </a:solidFill>
              </a:rPr>
              <a:t>5.6% </a:t>
            </a:r>
            <a:r>
              <a:rPr lang="en-GB" dirty="0">
                <a:solidFill>
                  <a:schemeClr val="bg2"/>
                </a:solidFill>
              </a:rPr>
              <a:t>of the wards in the North West. </a:t>
            </a:r>
          </a:p>
          <a:p>
            <a:pPr>
              <a:spcBef>
                <a:spcPts val="400"/>
              </a:spcBef>
              <a:spcAft>
                <a:spcPts val="400"/>
              </a:spcAft>
            </a:pPr>
            <a:r>
              <a:rPr lang="en-GB" dirty="0">
                <a:solidFill>
                  <a:schemeClr val="bg2"/>
                </a:solidFill>
              </a:rPr>
              <a:t>The highest concentrations are found in around the two largest conurbations in the region – Greater Manchester and Merseyside.</a:t>
            </a:r>
          </a:p>
          <a:p>
            <a:pPr>
              <a:spcBef>
                <a:spcPts val="400"/>
              </a:spcBef>
              <a:spcAft>
                <a:spcPts val="400"/>
              </a:spcAft>
            </a:pPr>
            <a:r>
              <a:rPr lang="en-GB" dirty="0">
                <a:solidFill>
                  <a:schemeClr val="bg2"/>
                </a:solidFill>
              </a:rPr>
              <a:t>In Greater Manchester, the 'Left-behind' areas are clustered in outlying housing estates surrounding the city and its satellite towns including </a:t>
            </a:r>
            <a:r>
              <a:rPr lang="en-GB" dirty="0" err="1">
                <a:solidFill>
                  <a:schemeClr val="bg2"/>
                </a:solidFill>
              </a:rPr>
              <a:t>Harpurhey</a:t>
            </a:r>
            <a:r>
              <a:rPr lang="en-GB" dirty="0">
                <a:solidFill>
                  <a:schemeClr val="bg2"/>
                </a:solidFill>
              </a:rPr>
              <a:t>, Newton Heath, Leigh, and Little </a:t>
            </a:r>
            <a:r>
              <a:rPr lang="en-GB" dirty="0" err="1">
                <a:solidFill>
                  <a:schemeClr val="bg2"/>
                </a:solidFill>
              </a:rPr>
              <a:t>Hulton</a:t>
            </a:r>
            <a:r>
              <a:rPr lang="en-GB" dirty="0">
                <a:solidFill>
                  <a:schemeClr val="bg2"/>
                </a:solidFill>
              </a:rPr>
              <a:t>, Moses Gate. There are also concentrations around Liverpool in neighbourhoods including Speke and Norris Green as well as concentrations in smaller towns in the metropolitan area Runcorn, Kirkby, St Helens, Widnes, </a:t>
            </a:r>
            <a:r>
              <a:rPr lang="en-GB" dirty="0" err="1">
                <a:solidFill>
                  <a:schemeClr val="bg2"/>
                </a:solidFill>
              </a:rPr>
              <a:t>Skelmersdale</a:t>
            </a:r>
            <a:r>
              <a:rPr lang="en-GB" dirty="0">
                <a:solidFill>
                  <a:schemeClr val="bg2"/>
                </a:solidFill>
              </a:rPr>
              <a:t> and Wigan. There are also concentrations in coastal areas of Cumbria – Barrow, Workington and Whitehaven.</a:t>
            </a:r>
          </a:p>
        </p:txBody>
      </p:sp>
      <p:sp>
        <p:nvSpPr>
          <p:cNvPr id="2" name="Slide Number Placeholder 1"/>
          <p:cNvSpPr>
            <a:spLocks noGrp="1"/>
          </p:cNvSpPr>
          <p:nvPr>
            <p:ph type="sldNum" sz="quarter" idx="12"/>
          </p:nvPr>
        </p:nvSpPr>
        <p:spPr/>
        <p:txBody>
          <a:bodyPr/>
          <a:lstStyle/>
          <a:p>
            <a:fld id="{FCF7FC53-F179-4FFD-A802-294483C6DBDD}" type="slidenum">
              <a:rPr lang="en-GB" smtClean="0"/>
              <a:pPr/>
              <a:t>17</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771" y="1339833"/>
            <a:ext cx="5892229" cy="5381647"/>
          </a:xfrm>
          <a:prstGeom prst="rect">
            <a:avLst/>
          </a:prstGeom>
          <a:ln>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1003"/>
          <a:stretch/>
        </p:blipFill>
        <p:spPr>
          <a:xfrm>
            <a:off x="6465168" y="-16092"/>
            <a:ext cx="2034473" cy="1355925"/>
          </a:xfrm>
          <a:prstGeom prst="rect">
            <a:avLst/>
          </a:prstGeom>
          <a:ln>
            <a:solidFill>
              <a:schemeClr val="tx1"/>
            </a:solidFill>
          </a:ln>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0995" t="77432"/>
          <a:stretch/>
        </p:blipFill>
        <p:spPr>
          <a:xfrm>
            <a:off x="8499641" y="-16092"/>
            <a:ext cx="1406359" cy="1355926"/>
          </a:xfrm>
          <a:prstGeom prst="rect">
            <a:avLst/>
          </a:prstGeom>
          <a:solidFill>
            <a:schemeClr val="accent2"/>
          </a:solidFill>
          <a:ln>
            <a:solidFill>
              <a:schemeClr val="bg2"/>
            </a:solidFill>
          </a:ln>
        </p:spPr>
      </p:pic>
    </p:spTree>
    <p:extLst>
      <p:ext uri="{BB962C8B-B14F-4D97-AF65-F5344CB8AC3E}">
        <p14:creationId xmlns:p14="http://schemas.microsoft.com/office/powerpoint/2010/main" val="279432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52AB97-F0A8-4054-AE76-53ACEDA64F84}"/>
              </a:ext>
            </a:extLst>
          </p:cNvPr>
          <p:cNvSpPr txBox="1"/>
          <p:nvPr/>
        </p:nvSpPr>
        <p:spPr>
          <a:xfrm>
            <a:off x="187265" y="188640"/>
            <a:ext cx="8107847" cy="594009"/>
          </a:xfrm>
          <a:prstGeom prst="rect">
            <a:avLst/>
          </a:prstGeom>
          <a:noFill/>
        </p:spPr>
        <p:txBody>
          <a:bodyPr wrap="square" rtlCol="0">
            <a:spAutoFit/>
          </a:bodyPr>
          <a:lstStyle/>
          <a:p>
            <a:r>
              <a:rPr lang="en-GB" sz="1630" b="1" dirty="0">
                <a:solidFill>
                  <a:schemeClr val="bg2"/>
                </a:solidFill>
              </a:rPr>
              <a:t>'Left-behind' areas in Yorkshire and the Humber are concentrated in outlying estates in the larger cities and towns</a:t>
            </a:r>
          </a:p>
        </p:txBody>
      </p:sp>
      <p:sp>
        <p:nvSpPr>
          <p:cNvPr id="5" name="Content Placeholder 1">
            <a:extLst>
              <a:ext uri="{FF2B5EF4-FFF2-40B4-BE49-F238E27FC236}">
                <a16:creationId xmlns:a16="http://schemas.microsoft.com/office/drawing/2014/main" id="{3119147E-6F31-4B9A-9677-D4941048B40C}"/>
              </a:ext>
            </a:extLst>
          </p:cNvPr>
          <p:cNvSpPr txBox="1">
            <a:spLocks/>
          </p:cNvSpPr>
          <p:nvPr/>
        </p:nvSpPr>
        <p:spPr>
          <a:xfrm>
            <a:off x="187265" y="1340768"/>
            <a:ext cx="2485612" cy="4824536"/>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maps on this page show the location of 'Left-behind' areas in Yorkshire and the  Humber. </a:t>
            </a:r>
          </a:p>
          <a:p>
            <a:pPr>
              <a:spcBef>
                <a:spcPts val="400"/>
              </a:spcBef>
              <a:spcAft>
                <a:spcPts val="400"/>
              </a:spcAft>
            </a:pPr>
            <a:r>
              <a:rPr lang="en-GB" dirty="0">
                <a:solidFill>
                  <a:schemeClr val="bg2"/>
                </a:solidFill>
              </a:rPr>
              <a:t>There are 26 wards in Yorkshire and the Humber region classified as 'Left-behind', this represents </a:t>
            </a:r>
            <a:r>
              <a:rPr lang="en-GB" b="1" dirty="0">
                <a:solidFill>
                  <a:schemeClr val="bg2"/>
                </a:solidFill>
              </a:rPr>
              <a:t>5.6% </a:t>
            </a:r>
            <a:r>
              <a:rPr lang="en-GB" dirty="0">
                <a:solidFill>
                  <a:schemeClr val="bg2"/>
                </a:solidFill>
              </a:rPr>
              <a:t>of the wards in Yorkshire and the Humber. </a:t>
            </a:r>
          </a:p>
          <a:p>
            <a:pPr>
              <a:spcBef>
                <a:spcPts val="400"/>
              </a:spcBef>
              <a:spcAft>
                <a:spcPts val="400"/>
              </a:spcAft>
            </a:pPr>
            <a:r>
              <a:rPr lang="en-GB" dirty="0">
                <a:solidFill>
                  <a:schemeClr val="bg2"/>
                </a:solidFill>
              </a:rPr>
              <a:t>The highest concentrations are found in the metropolitan Local Authorities of South and West Yorkshire including around Doncaster, Barnsley, Knottingley, Castleford, Maltby,  and the outlying estates of the larger cities, Holme Wood (Bradford), Belle Isle (Leeds) and </a:t>
            </a:r>
            <a:r>
              <a:rPr lang="en-GB" dirty="0" err="1">
                <a:solidFill>
                  <a:schemeClr val="bg2"/>
                </a:solidFill>
              </a:rPr>
              <a:t>Bransholme</a:t>
            </a:r>
            <a:r>
              <a:rPr lang="en-GB" dirty="0">
                <a:solidFill>
                  <a:schemeClr val="bg2"/>
                </a:solidFill>
              </a:rPr>
              <a:t> and </a:t>
            </a:r>
            <a:r>
              <a:rPr lang="en-GB" dirty="0" err="1">
                <a:solidFill>
                  <a:schemeClr val="bg2"/>
                </a:solidFill>
              </a:rPr>
              <a:t>Marfleet</a:t>
            </a:r>
            <a:r>
              <a:rPr lang="en-GB" dirty="0">
                <a:solidFill>
                  <a:schemeClr val="bg2"/>
                </a:solidFill>
              </a:rPr>
              <a:t> (Hull).</a:t>
            </a:r>
            <a:endParaRPr lang="en-GB" sz="1000" dirty="0"/>
          </a:p>
        </p:txBody>
      </p:sp>
      <p:sp>
        <p:nvSpPr>
          <p:cNvPr id="2" name="Slide Number Placeholder 1"/>
          <p:cNvSpPr>
            <a:spLocks noGrp="1"/>
          </p:cNvSpPr>
          <p:nvPr>
            <p:ph type="sldNum" sz="quarter" idx="12"/>
          </p:nvPr>
        </p:nvSpPr>
        <p:spPr/>
        <p:txBody>
          <a:bodyPr/>
          <a:lstStyle/>
          <a:p>
            <a:fld id="{FCF7FC53-F179-4FFD-A802-294483C6DBDD}" type="slidenum">
              <a:rPr lang="en-GB" smtClean="0"/>
              <a:pPr/>
              <a:t>18</a:t>
            </a:fld>
            <a:endParaRPr lang="en-GB"/>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065"/>
          <a:stretch/>
        </p:blipFill>
        <p:spPr>
          <a:xfrm>
            <a:off x="2672877" y="1340768"/>
            <a:ext cx="7233123" cy="3789110"/>
          </a:xfrm>
          <a:prstGeom prst="rect">
            <a:avLst/>
          </a:prstGeom>
          <a:ln>
            <a:solidFill>
              <a:schemeClr val="tx1"/>
            </a:solidFill>
          </a:ln>
        </p:spPr>
      </p:pic>
    </p:spTree>
    <p:extLst>
      <p:ext uri="{BB962C8B-B14F-4D97-AF65-F5344CB8AC3E}">
        <p14:creationId xmlns:p14="http://schemas.microsoft.com/office/powerpoint/2010/main" val="200292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D46D30-42D0-4B6E-954D-9AD64BA774D0}"/>
              </a:ext>
            </a:extLst>
          </p:cNvPr>
          <p:cNvSpPr txBox="1"/>
          <p:nvPr/>
        </p:nvSpPr>
        <p:spPr>
          <a:xfrm>
            <a:off x="100236" y="188640"/>
            <a:ext cx="9705528" cy="594009"/>
          </a:xfrm>
          <a:prstGeom prst="rect">
            <a:avLst/>
          </a:prstGeom>
          <a:noFill/>
        </p:spPr>
        <p:txBody>
          <a:bodyPr wrap="square" rtlCol="0">
            <a:spAutoFit/>
          </a:bodyPr>
          <a:lstStyle/>
          <a:p>
            <a:r>
              <a:rPr lang="en-GB" sz="1630" b="1" dirty="0">
                <a:solidFill>
                  <a:schemeClr val="bg2"/>
                </a:solidFill>
              </a:rPr>
              <a:t>'Left-behind' areas in the East Midlands are concentrated away from the cities, in some of the larger towns throughout the region</a:t>
            </a:r>
          </a:p>
        </p:txBody>
      </p:sp>
      <p:sp>
        <p:nvSpPr>
          <p:cNvPr id="6" name="Content Placeholder 1">
            <a:extLst>
              <a:ext uri="{FF2B5EF4-FFF2-40B4-BE49-F238E27FC236}">
                <a16:creationId xmlns:a16="http://schemas.microsoft.com/office/drawing/2014/main" id="{3119147E-6F31-4B9A-9677-D4941048B40C}"/>
              </a:ext>
            </a:extLst>
          </p:cNvPr>
          <p:cNvSpPr txBox="1">
            <a:spLocks/>
          </p:cNvSpPr>
          <p:nvPr/>
        </p:nvSpPr>
        <p:spPr>
          <a:xfrm>
            <a:off x="187265" y="1196752"/>
            <a:ext cx="4277231" cy="2880320"/>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maps on this page show the location of 'Left-behind' areas in the East Midlands region. </a:t>
            </a:r>
          </a:p>
          <a:p>
            <a:pPr>
              <a:spcBef>
                <a:spcPts val="400"/>
              </a:spcBef>
              <a:spcAft>
                <a:spcPts val="400"/>
              </a:spcAft>
            </a:pPr>
            <a:r>
              <a:rPr lang="en-GB" dirty="0">
                <a:solidFill>
                  <a:schemeClr val="bg2"/>
                </a:solidFill>
              </a:rPr>
              <a:t>There are 17 wards in the East Midlands classified as 'Left-behind', this represents </a:t>
            </a:r>
            <a:r>
              <a:rPr lang="en-GB" b="1" dirty="0">
                <a:solidFill>
                  <a:schemeClr val="bg2"/>
                </a:solidFill>
              </a:rPr>
              <a:t>2.0% </a:t>
            </a:r>
            <a:r>
              <a:rPr lang="en-GB" dirty="0">
                <a:solidFill>
                  <a:schemeClr val="bg2"/>
                </a:solidFill>
              </a:rPr>
              <a:t>of the wards in the East Midlands. </a:t>
            </a:r>
          </a:p>
          <a:p>
            <a:pPr>
              <a:spcBef>
                <a:spcPts val="400"/>
              </a:spcBef>
              <a:spcAft>
                <a:spcPts val="400"/>
              </a:spcAft>
            </a:pPr>
            <a:r>
              <a:rPr lang="en-GB" dirty="0">
                <a:solidFill>
                  <a:schemeClr val="bg2"/>
                </a:solidFill>
              </a:rPr>
              <a:t>There are no strong geographic concentrations of 'Left-behind' areas, with areas found in each of the counties. However, there are no 'Left-behind' areas in any of the four cities in the region (Nottingham, Leicester, Derby and Lincoln). By contrast, the highest concentrations are found in the major towns in the coalfield areas of Derbyshire (Chesterfield, </a:t>
            </a:r>
            <a:r>
              <a:rPr lang="en-GB" dirty="0" err="1">
                <a:solidFill>
                  <a:schemeClr val="bg2"/>
                </a:solidFill>
              </a:rPr>
              <a:t>Shirebrook</a:t>
            </a:r>
            <a:r>
              <a:rPr lang="en-GB" dirty="0">
                <a:solidFill>
                  <a:schemeClr val="bg2"/>
                </a:solidFill>
              </a:rPr>
              <a:t>) and Nottinghamshire (Mansfield, Sutton-in-Ashfield, the outlying housing estates in the largest towns in Northamptonshire (Northampton, Corby, Kettering and Wellingborough) and isolated pockets in small towns in Lincolnshire (Boston, Gainsborough).</a:t>
            </a:r>
            <a:endParaRPr lang="en-GB" sz="1000" dirty="0"/>
          </a:p>
        </p:txBody>
      </p:sp>
      <p:sp>
        <p:nvSpPr>
          <p:cNvPr id="2" name="Slide Number Placeholder 1"/>
          <p:cNvSpPr>
            <a:spLocks noGrp="1"/>
          </p:cNvSpPr>
          <p:nvPr>
            <p:ph type="sldNum" sz="quarter" idx="12"/>
          </p:nvPr>
        </p:nvSpPr>
        <p:spPr/>
        <p:txBody>
          <a:bodyPr/>
          <a:lstStyle/>
          <a:p>
            <a:fld id="{FCF7FC53-F179-4FFD-A802-294483C6DBDD}" type="slidenum">
              <a:rPr lang="en-GB" smtClean="0"/>
              <a:pPr/>
              <a:t>19</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936" y="1021685"/>
            <a:ext cx="2658624" cy="5517232"/>
          </a:xfrm>
          <a:prstGeom prst="rect">
            <a:avLst/>
          </a:prstGeom>
          <a:ln>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962" r="6150"/>
          <a:stretch/>
        </p:blipFill>
        <p:spPr>
          <a:xfrm>
            <a:off x="7032742" y="1021210"/>
            <a:ext cx="2873258" cy="4079989"/>
          </a:xfrm>
          <a:prstGeom prst="rect">
            <a:avLst/>
          </a:prstGeom>
          <a:ln>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742" y="5100723"/>
            <a:ext cx="1503865" cy="1438194"/>
          </a:xfrm>
          <a:prstGeom prst="rect">
            <a:avLst/>
          </a:prstGeom>
          <a:ln>
            <a:solidFill>
              <a:schemeClr val="tx1"/>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9168" y="5100723"/>
            <a:ext cx="1518909" cy="1438194"/>
          </a:xfrm>
          <a:prstGeom prst="rect">
            <a:avLst/>
          </a:prstGeom>
          <a:ln>
            <a:solidFill>
              <a:schemeClr val="tx1"/>
            </a:solidFill>
          </a:ln>
        </p:spPr>
      </p:pic>
    </p:spTree>
    <p:extLst>
      <p:ext uri="{BB962C8B-B14F-4D97-AF65-F5344CB8AC3E}">
        <p14:creationId xmlns:p14="http://schemas.microsoft.com/office/powerpoint/2010/main" val="103884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750" y="260648"/>
            <a:ext cx="9067115" cy="1138138"/>
          </a:xfrm>
        </p:spPr>
        <p:txBody>
          <a:bodyPr/>
          <a:lstStyle/>
          <a:p>
            <a:r>
              <a:rPr lang="en-GB" sz="1630" b="1" dirty="0"/>
              <a:t>Executive summary</a:t>
            </a:r>
          </a:p>
        </p:txBody>
      </p:sp>
      <p:sp>
        <p:nvSpPr>
          <p:cNvPr id="6" name="Content Placeholder 5"/>
          <p:cNvSpPr>
            <a:spLocks noGrp="1"/>
          </p:cNvSpPr>
          <p:nvPr>
            <p:ph idx="1"/>
          </p:nvPr>
        </p:nvSpPr>
        <p:spPr>
          <a:xfrm>
            <a:off x="272480" y="620688"/>
            <a:ext cx="9067115" cy="4525963"/>
          </a:xfrm>
        </p:spPr>
        <p:txBody>
          <a:bodyPr spcCol="180000"/>
          <a:lstStyle/>
          <a:p>
            <a:r>
              <a:rPr lang="en-GB" sz="1400" dirty="0">
                <a:solidFill>
                  <a:schemeClr val="bg2"/>
                </a:solidFill>
              </a:rPr>
              <a:t>Introduction</a:t>
            </a:r>
          </a:p>
          <a:p>
            <a:pPr>
              <a:buFont typeface="Arial" pitchFamily="34" charset="0"/>
              <a:buChar char="•"/>
            </a:pPr>
            <a:r>
              <a:rPr lang="en-GB" dirty="0">
                <a:solidFill>
                  <a:schemeClr val="bg2"/>
                </a:solidFill>
              </a:rPr>
              <a:t>This report explores the socio-economic characteristics of 'Left-behind' areas, and compares the performance of 'Left-behind' areas, against other deprived areas and national benchmarks.</a:t>
            </a:r>
          </a:p>
          <a:p>
            <a:pPr>
              <a:buFont typeface="Arial" pitchFamily="34" charset="0"/>
              <a:buChar char="•"/>
            </a:pPr>
            <a:r>
              <a:rPr lang="en-GB" dirty="0">
                <a:solidFill>
                  <a:schemeClr val="bg2"/>
                </a:solidFill>
              </a:rPr>
              <a:t>The introduction provides a brief overview of the history of the project and its phases, as well as a high level summary of the definition of ‘Left-behind areas.</a:t>
            </a:r>
          </a:p>
          <a:p>
            <a:pPr>
              <a:buFont typeface="Arial" pitchFamily="34" charset="0"/>
              <a:buChar char="•"/>
            </a:pPr>
            <a:endParaRPr lang="en-GB" dirty="0">
              <a:solidFill>
                <a:schemeClr val="bg2"/>
              </a:solidFill>
            </a:endParaRPr>
          </a:p>
          <a:p>
            <a:r>
              <a:rPr lang="en-GB" sz="1400" dirty="0">
                <a:solidFill>
                  <a:schemeClr val="bg2"/>
                </a:solidFill>
              </a:rPr>
              <a:t>Community Needs Index</a:t>
            </a:r>
          </a:p>
          <a:p>
            <a:pPr>
              <a:buFont typeface="Arial" pitchFamily="34" charset="0"/>
              <a:buChar char="•"/>
            </a:pPr>
            <a:r>
              <a:rPr lang="en-GB" dirty="0">
                <a:solidFill>
                  <a:schemeClr val="bg2"/>
                </a:solidFill>
              </a:rPr>
              <a:t>The next section explores the Community Needs Index component of the 'Left-behind' measure, looking at spatial patterns and relationship with overall levels of deprivation and the Brexit vote. </a:t>
            </a:r>
          </a:p>
          <a:p>
            <a:pPr>
              <a:buFont typeface="Arial" pitchFamily="34" charset="0"/>
              <a:buChar char="•"/>
            </a:pPr>
            <a:r>
              <a:rPr lang="en-GB" dirty="0">
                <a:solidFill>
                  <a:schemeClr val="bg2"/>
                </a:solidFill>
              </a:rPr>
              <a:t>Clear spatial patterns emerge, with relatively high levels of Community Need in the East of England, the industrial areas of the East Midlands and South Yorkshire, and County Durham and in the Thames Gateway and coastal communities throughout England. </a:t>
            </a:r>
          </a:p>
          <a:p>
            <a:pPr>
              <a:buFont typeface="Arial" pitchFamily="34" charset="0"/>
              <a:buChar char="•"/>
            </a:pPr>
            <a:r>
              <a:rPr lang="en-GB" dirty="0">
                <a:solidFill>
                  <a:schemeClr val="bg2"/>
                </a:solidFill>
              </a:rPr>
              <a:t>There is some evidence of an association between deprivation and Community Need, with areas ranked as having higher levels of Community Need, having higher average levels of deprivation; however, there are a notable number of outliers. </a:t>
            </a:r>
          </a:p>
          <a:p>
            <a:pPr>
              <a:buFont typeface="Arial" pitchFamily="34" charset="0"/>
              <a:buChar char="•"/>
            </a:pPr>
            <a:r>
              <a:rPr lang="en-GB" dirty="0">
                <a:solidFill>
                  <a:schemeClr val="bg2"/>
                </a:solidFill>
              </a:rPr>
              <a:t>There is a strong correlation between Community Need and the propensity to vote leave in the EU elections, this relationship is markedly stronger than the relationship between overall levels of deprivation and the Brexit vote</a:t>
            </a:r>
          </a:p>
          <a:p>
            <a:pPr>
              <a:buFont typeface="Arial" pitchFamily="34" charset="0"/>
              <a:buChar char="•"/>
            </a:pPr>
            <a:endParaRPr lang="en-GB" dirty="0">
              <a:solidFill>
                <a:schemeClr val="bg2"/>
              </a:solidFill>
            </a:endParaRPr>
          </a:p>
          <a:p>
            <a:r>
              <a:rPr lang="en-GB" sz="1400" dirty="0">
                <a:solidFill>
                  <a:schemeClr val="bg2"/>
                </a:solidFill>
              </a:rPr>
              <a:t>Location of 'Left-behind' areas</a:t>
            </a:r>
          </a:p>
          <a:p>
            <a:pPr>
              <a:buFont typeface="Arial" pitchFamily="34" charset="0"/>
              <a:buChar char="•"/>
            </a:pPr>
            <a:r>
              <a:rPr lang="en-GB" dirty="0">
                <a:solidFill>
                  <a:schemeClr val="bg2"/>
                </a:solidFill>
              </a:rPr>
              <a:t>There are some clear spatial patterns in terms of the geographic location of 'Left-behind' areas, with high concentrations in the periphery of major urban areas in the North and Midlands and in towns along the East coast. By contrast, there are relatively few of these areas in London, or in inland areas of Southern England.</a:t>
            </a:r>
          </a:p>
          <a:p>
            <a:pPr>
              <a:buFont typeface="Arial" pitchFamily="34" charset="0"/>
              <a:buChar char="•"/>
            </a:pPr>
            <a:r>
              <a:rPr lang="en-GB" dirty="0">
                <a:solidFill>
                  <a:schemeClr val="bg2"/>
                </a:solidFill>
              </a:rPr>
              <a:t>The overwhelming majority of 'Left-behind' areas are located in urban England, with only 3% of people in 'Left-behind' areas living in rural communities.</a:t>
            </a:r>
          </a:p>
          <a:p>
            <a:pPr>
              <a:buFont typeface="Arial" pitchFamily="34" charset="0"/>
              <a:buChar char="•"/>
            </a:pPr>
            <a:r>
              <a:rPr lang="en-GB" dirty="0">
                <a:solidFill>
                  <a:schemeClr val="bg2"/>
                </a:solidFill>
              </a:rPr>
              <a:t>There are relatively high concentrations of 'Left-behind' areas in post-war social housing estates.</a:t>
            </a:r>
          </a:p>
          <a:p>
            <a:pPr>
              <a:buFont typeface="Arial" pitchFamily="34" charset="0"/>
              <a:buChar char="•"/>
            </a:pPr>
            <a:endParaRPr lang="en-GB" b="1" dirty="0">
              <a:solidFill>
                <a:schemeClr val="bg2"/>
              </a:solidFill>
            </a:endParaRPr>
          </a:p>
          <a:p>
            <a:pPr>
              <a:buFont typeface="Arial" pitchFamily="34" charset="0"/>
              <a:buChar char="•"/>
            </a:pPr>
            <a:endParaRPr lang="en-GB" b="1" dirty="0">
              <a:solidFill>
                <a:schemeClr val="bg2"/>
              </a:solidFill>
            </a:endParaRPr>
          </a:p>
          <a:p>
            <a:pPr marL="171450" indent="-171450">
              <a:spcBef>
                <a:spcPts val="400"/>
              </a:spcBef>
              <a:spcAft>
                <a:spcPts val="400"/>
              </a:spcAft>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2"/>
          </p:nvPr>
        </p:nvSpPr>
        <p:spPr/>
        <p:txBody>
          <a:bodyPr/>
          <a:lstStyle/>
          <a:p>
            <a:fld id="{BE26EE31-2281-4832-8F53-7A5FEF1F4F49}" type="slidenum">
              <a:rPr lang="en-GB" smtClean="0"/>
              <a:pPr/>
              <a:t>2</a:t>
            </a:fld>
            <a:endParaRPr lang="en-GB" dirty="0"/>
          </a:p>
        </p:txBody>
      </p:sp>
    </p:spTree>
    <p:extLst>
      <p:ext uri="{BB962C8B-B14F-4D97-AF65-F5344CB8AC3E}">
        <p14:creationId xmlns:p14="http://schemas.microsoft.com/office/powerpoint/2010/main" val="216615795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D46D30-42D0-4B6E-954D-9AD64BA774D0}"/>
              </a:ext>
            </a:extLst>
          </p:cNvPr>
          <p:cNvSpPr txBox="1"/>
          <p:nvPr/>
        </p:nvSpPr>
        <p:spPr>
          <a:xfrm>
            <a:off x="100236" y="149135"/>
            <a:ext cx="9705528" cy="844847"/>
          </a:xfrm>
          <a:prstGeom prst="rect">
            <a:avLst/>
          </a:prstGeom>
          <a:noFill/>
        </p:spPr>
        <p:txBody>
          <a:bodyPr wrap="square" rtlCol="0">
            <a:spAutoFit/>
          </a:bodyPr>
          <a:lstStyle/>
          <a:p>
            <a:r>
              <a:rPr lang="en-GB" sz="1630" b="1" dirty="0">
                <a:solidFill>
                  <a:schemeClr val="bg2"/>
                </a:solidFill>
              </a:rPr>
              <a:t>'Left-behind' areas in the West Midlands are concentrated in the outlying housing estates in the largest towns and cities (Birmingham, Coventry, Stoke, the Black Country, Telford and Worcester) </a:t>
            </a:r>
          </a:p>
        </p:txBody>
      </p:sp>
      <p:sp>
        <p:nvSpPr>
          <p:cNvPr id="7" name="Content Placeholder 1">
            <a:extLst>
              <a:ext uri="{FF2B5EF4-FFF2-40B4-BE49-F238E27FC236}">
                <a16:creationId xmlns:a16="http://schemas.microsoft.com/office/drawing/2014/main" id="{3119147E-6F31-4B9A-9677-D4941048B40C}"/>
              </a:ext>
            </a:extLst>
          </p:cNvPr>
          <p:cNvSpPr txBox="1">
            <a:spLocks/>
          </p:cNvSpPr>
          <p:nvPr/>
        </p:nvSpPr>
        <p:spPr>
          <a:xfrm>
            <a:off x="187265" y="1340768"/>
            <a:ext cx="3685616" cy="3744416"/>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maps on this page show the location of 'Left-behind' areas in the West Midlands region. </a:t>
            </a:r>
          </a:p>
          <a:p>
            <a:pPr>
              <a:spcBef>
                <a:spcPts val="400"/>
              </a:spcBef>
              <a:spcAft>
                <a:spcPts val="400"/>
              </a:spcAft>
            </a:pPr>
            <a:r>
              <a:rPr lang="en-GB" dirty="0">
                <a:solidFill>
                  <a:schemeClr val="bg2"/>
                </a:solidFill>
              </a:rPr>
              <a:t>There are 30 wards in the West Midlands classified as 'Left-behind', this represents </a:t>
            </a:r>
            <a:r>
              <a:rPr lang="en-GB" b="1" dirty="0">
                <a:solidFill>
                  <a:schemeClr val="bg2"/>
                </a:solidFill>
              </a:rPr>
              <a:t>4.0% </a:t>
            </a:r>
            <a:r>
              <a:rPr lang="en-GB" dirty="0">
                <a:solidFill>
                  <a:schemeClr val="bg2"/>
                </a:solidFill>
              </a:rPr>
              <a:t>of the wards in the West Midlands.</a:t>
            </a:r>
          </a:p>
          <a:p>
            <a:pPr>
              <a:spcBef>
                <a:spcPts val="400"/>
              </a:spcBef>
              <a:spcAft>
                <a:spcPts val="400"/>
              </a:spcAft>
            </a:pPr>
            <a:r>
              <a:rPr lang="en-GB" dirty="0">
                <a:solidFill>
                  <a:schemeClr val="bg2"/>
                </a:solidFill>
              </a:rPr>
              <a:t>In contrast, to the East Midlands, the majority of 'Left-behind' areas in the West Midlands are located in the largest urban areas in the region with the highest numbers to be found in and around Birmingham. The highest concentrations in the area are in East Birmingham (Lea Hall/Shard end) and around South West Birmingham (Longbridge). 'Left-behind' areas are also present in the other large urban areas in the region: Coventry, Stoke-on-Trent, Wolverhampton, Sandwell, Telford and Worcester. By contrast, there were no 'Left-behind' areas in small towns or rural areas in the region.</a:t>
            </a:r>
            <a:endParaRPr lang="en-GB" sz="1000" dirty="0"/>
          </a:p>
        </p:txBody>
      </p:sp>
      <p:sp>
        <p:nvSpPr>
          <p:cNvPr id="2" name="Slide Number Placeholder 1"/>
          <p:cNvSpPr>
            <a:spLocks noGrp="1"/>
          </p:cNvSpPr>
          <p:nvPr>
            <p:ph type="sldNum" sz="quarter" idx="12"/>
          </p:nvPr>
        </p:nvSpPr>
        <p:spPr/>
        <p:txBody>
          <a:bodyPr/>
          <a:lstStyle/>
          <a:p>
            <a:fld id="{FCF7FC53-F179-4FFD-A802-294483C6DBDD}" type="slidenum">
              <a:rPr lang="en-GB" smtClean="0"/>
              <a:pPr/>
              <a:t>20</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928" y="1055147"/>
            <a:ext cx="5175533" cy="5301208"/>
          </a:xfrm>
          <a:prstGeom prst="rect">
            <a:avLst/>
          </a:prstGeom>
          <a:ln>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572" y="1628800"/>
            <a:ext cx="1142889" cy="1056634"/>
          </a:xfrm>
          <a:prstGeom prst="rect">
            <a:avLst/>
          </a:prstGeom>
          <a:ln>
            <a:solidFill>
              <a:schemeClr val="tx1"/>
            </a:solidFill>
          </a:ln>
        </p:spPr>
      </p:pic>
    </p:spTree>
    <p:extLst>
      <p:ext uri="{BB962C8B-B14F-4D97-AF65-F5344CB8AC3E}">
        <p14:creationId xmlns:p14="http://schemas.microsoft.com/office/powerpoint/2010/main" val="3223200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D46D30-42D0-4B6E-954D-9AD64BA774D0}"/>
              </a:ext>
            </a:extLst>
          </p:cNvPr>
          <p:cNvSpPr txBox="1"/>
          <p:nvPr/>
        </p:nvSpPr>
        <p:spPr>
          <a:xfrm>
            <a:off x="191884" y="116632"/>
            <a:ext cx="9705528" cy="594009"/>
          </a:xfrm>
          <a:prstGeom prst="rect">
            <a:avLst/>
          </a:prstGeom>
          <a:noFill/>
        </p:spPr>
        <p:txBody>
          <a:bodyPr wrap="square" rtlCol="0">
            <a:spAutoFit/>
          </a:bodyPr>
          <a:lstStyle/>
          <a:p>
            <a:r>
              <a:rPr lang="en-GB" sz="1630" b="1" dirty="0">
                <a:solidFill>
                  <a:schemeClr val="bg2"/>
                </a:solidFill>
              </a:rPr>
              <a:t>'Left-behind' areas in the East region are concentrated in seaside towns and around the Thames Gateway</a:t>
            </a:r>
          </a:p>
        </p:txBody>
      </p:sp>
      <p:sp>
        <p:nvSpPr>
          <p:cNvPr id="6" name="Content Placeholder 1">
            <a:extLst>
              <a:ext uri="{FF2B5EF4-FFF2-40B4-BE49-F238E27FC236}">
                <a16:creationId xmlns:a16="http://schemas.microsoft.com/office/drawing/2014/main" id="{3119147E-6F31-4B9A-9677-D4941048B40C}"/>
              </a:ext>
            </a:extLst>
          </p:cNvPr>
          <p:cNvSpPr txBox="1">
            <a:spLocks/>
          </p:cNvSpPr>
          <p:nvPr/>
        </p:nvSpPr>
        <p:spPr>
          <a:xfrm>
            <a:off x="191884" y="980728"/>
            <a:ext cx="2821520" cy="2880320"/>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maps on this page show the location of 'Left-behind' areas in the East region. </a:t>
            </a:r>
          </a:p>
          <a:p>
            <a:pPr>
              <a:spcBef>
                <a:spcPts val="400"/>
              </a:spcBef>
              <a:spcAft>
                <a:spcPts val="400"/>
              </a:spcAft>
            </a:pPr>
            <a:r>
              <a:rPr lang="en-GB" dirty="0">
                <a:solidFill>
                  <a:schemeClr val="bg2"/>
                </a:solidFill>
              </a:rPr>
              <a:t>There are 16 wards in the East classified as 'Left-behind', this represents </a:t>
            </a:r>
            <a:r>
              <a:rPr lang="en-GB" b="1" dirty="0">
                <a:solidFill>
                  <a:schemeClr val="bg2"/>
                </a:solidFill>
              </a:rPr>
              <a:t>1.5% </a:t>
            </a:r>
            <a:r>
              <a:rPr lang="en-GB" dirty="0">
                <a:solidFill>
                  <a:schemeClr val="bg2"/>
                </a:solidFill>
              </a:rPr>
              <a:t>of the wards in the East region. </a:t>
            </a:r>
          </a:p>
          <a:p>
            <a:pPr>
              <a:spcBef>
                <a:spcPts val="400"/>
              </a:spcBef>
              <a:spcAft>
                <a:spcPts val="400"/>
              </a:spcAft>
            </a:pPr>
            <a:r>
              <a:rPr lang="en-GB" dirty="0">
                <a:solidFill>
                  <a:schemeClr val="bg2"/>
                </a:solidFill>
              </a:rPr>
              <a:t>'Left-behind' areas in the region are concentrated along the East coast – in the seaside resorts of Great Yarmouth, </a:t>
            </a:r>
            <a:r>
              <a:rPr lang="en-GB" dirty="0" err="1">
                <a:solidFill>
                  <a:schemeClr val="bg2"/>
                </a:solidFill>
              </a:rPr>
              <a:t>Jaywick</a:t>
            </a:r>
            <a:r>
              <a:rPr lang="en-GB" dirty="0">
                <a:solidFill>
                  <a:schemeClr val="bg2"/>
                </a:solidFill>
              </a:rPr>
              <a:t>, Walton on the </a:t>
            </a:r>
            <a:r>
              <a:rPr lang="en-GB" dirty="0" err="1">
                <a:solidFill>
                  <a:schemeClr val="bg2"/>
                </a:solidFill>
              </a:rPr>
              <a:t>Naze</a:t>
            </a:r>
            <a:r>
              <a:rPr lang="en-GB" dirty="0">
                <a:solidFill>
                  <a:schemeClr val="bg2"/>
                </a:solidFill>
              </a:rPr>
              <a:t> and Clacton; and in the towns of Basildon, Ipswich, and </a:t>
            </a:r>
            <a:r>
              <a:rPr lang="en-GB" dirty="0" err="1">
                <a:solidFill>
                  <a:schemeClr val="bg2"/>
                </a:solidFill>
              </a:rPr>
              <a:t>Wisbech</a:t>
            </a:r>
            <a:r>
              <a:rPr lang="en-GB" dirty="0">
                <a:solidFill>
                  <a:schemeClr val="bg2"/>
                </a:solidFill>
              </a:rPr>
              <a:t>.</a:t>
            </a:r>
            <a:endParaRPr lang="en-GB" sz="1000" dirty="0"/>
          </a:p>
        </p:txBody>
      </p:sp>
      <p:sp>
        <p:nvSpPr>
          <p:cNvPr id="2" name="Slide Number Placeholder 1"/>
          <p:cNvSpPr>
            <a:spLocks noGrp="1"/>
          </p:cNvSpPr>
          <p:nvPr>
            <p:ph type="sldNum" sz="quarter" idx="12"/>
          </p:nvPr>
        </p:nvSpPr>
        <p:spPr/>
        <p:txBody>
          <a:bodyPr/>
          <a:lstStyle/>
          <a:p>
            <a:fld id="{FCF7FC53-F179-4FFD-A802-294483C6DBDD}" type="slidenum">
              <a:rPr lang="en-GB" smtClean="0"/>
              <a:pPr/>
              <a:t>21</a:t>
            </a:fld>
            <a:endParaRPr lang="en-GB"/>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19" t="-1033"/>
          <a:stretch/>
        </p:blipFill>
        <p:spPr>
          <a:xfrm>
            <a:off x="3368824" y="602237"/>
            <a:ext cx="6118396" cy="5962752"/>
          </a:xfrm>
          <a:prstGeom prst="rect">
            <a:avLst/>
          </a:prstGeom>
          <a:ln>
            <a:solidFill>
              <a:schemeClr val="tx1"/>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47" b="1354"/>
          <a:stretch/>
        </p:blipFill>
        <p:spPr>
          <a:xfrm>
            <a:off x="7266674" y="5232875"/>
            <a:ext cx="1098152" cy="1042610"/>
          </a:xfrm>
          <a:prstGeom prst="rect">
            <a:avLst/>
          </a:prstGeom>
          <a:ln>
            <a:solidFill>
              <a:schemeClr val="tx1"/>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378" t="2750"/>
          <a:stretch/>
        </p:blipFill>
        <p:spPr>
          <a:xfrm>
            <a:off x="8364826" y="4070621"/>
            <a:ext cx="1122394" cy="2204864"/>
          </a:xfrm>
          <a:prstGeom prst="rect">
            <a:avLst/>
          </a:prstGeom>
          <a:ln>
            <a:solidFill>
              <a:schemeClr val="tx1"/>
            </a:solidFill>
          </a:ln>
        </p:spPr>
      </p:pic>
    </p:spTree>
    <p:extLst>
      <p:ext uri="{BB962C8B-B14F-4D97-AF65-F5344CB8AC3E}">
        <p14:creationId xmlns:p14="http://schemas.microsoft.com/office/powerpoint/2010/main" val="2042413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D46D30-42D0-4B6E-954D-9AD64BA774D0}"/>
              </a:ext>
            </a:extLst>
          </p:cNvPr>
          <p:cNvSpPr txBox="1"/>
          <p:nvPr/>
        </p:nvSpPr>
        <p:spPr>
          <a:xfrm>
            <a:off x="191884" y="116632"/>
            <a:ext cx="9705528" cy="594009"/>
          </a:xfrm>
          <a:prstGeom prst="rect">
            <a:avLst/>
          </a:prstGeom>
          <a:noFill/>
        </p:spPr>
        <p:txBody>
          <a:bodyPr wrap="square" rtlCol="0">
            <a:spAutoFit/>
          </a:bodyPr>
          <a:lstStyle/>
          <a:p>
            <a:r>
              <a:rPr lang="en-GB" sz="1630" b="1" dirty="0">
                <a:solidFill>
                  <a:schemeClr val="bg2"/>
                </a:solidFill>
              </a:rPr>
              <a:t>'Left-behind' areas in the South East region are concentrated in the North Kent coast and around the fringes of Portsmouth</a:t>
            </a:r>
          </a:p>
        </p:txBody>
      </p:sp>
      <p:sp>
        <p:nvSpPr>
          <p:cNvPr id="7" name="Content Placeholder 1">
            <a:extLst>
              <a:ext uri="{FF2B5EF4-FFF2-40B4-BE49-F238E27FC236}">
                <a16:creationId xmlns:a16="http://schemas.microsoft.com/office/drawing/2014/main" id="{3119147E-6F31-4B9A-9677-D4941048B40C}"/>
              </a:ext>
            </a:extLst>
          </p:cNvPr>
          <p:cNvSpPr txBox="1">
            <a:spLocks/>
          </p:cNvSpPr>
          <p:nvPr/>
        </p:nvSpPr>
        <p:spPr>
          <a:xfrm>
            <a:off x="191884" y="980728"/>
            <a:ext cx="4257060" cy="2880320"/>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maps on this page show the location of 'Left-behind' areas in the South East region. </a:t>
            </a:r>
          </a:p>
          <a:p>
            <a:pPr>
              <a:spcBef>
                <a:spcPts val="400"/>
              </a:spcBef>
              <a:spcAft>
                <a:spcPts val="400"/>
              </a:spcAft>
            </a:pPr>
            <a:r>
              <a:rPr lang="en-GB" dirty="0">
                <a:solidFill>
                  <a:schemeClr val="bg2"/>
                </a:solidFill>
              </a:rPr>
              <a:t>There are 15 wards in the South East classified as 'Left-behind', this represents  </a:t>
            </a:r>
            <a:r>
              <a:rPr lang="en-GB" b="1" dirty="0">
                <a:solidFill>
                  <a:schemeClr val="bg2"/>
                </a:solidFill>
              </a:rPr>
              <a:t>0.9% </a:t>
            </a:r>
            <a:r>
              <a:rPr lang="en-GB" dirty="0">
                <a:solidFill>
                  <a:schemeClr val="bg2"/>
                </a:solidFill>
              </a:rPr>
              <a:t>of the wards in the South East. </a:t>
            </a:r>
          </a:p>
          <a:p>
            <a:pPr>
              <a:spcBef>
                <a:spcPts val="400"/>
              </a:spcBef>
              <a:spcAft>
                <a:spcPts val="400"/>
              </a:spcAft>
            </a:pPr>
            <a:r>
              <a:rPr lang="en-GB" dirty="0">
                <a:solidFill>
                  <a:schemeClr val="bg2"/>
                </a:solidFill>
              </a:rPr>
              <a:t>'Left-behind' areas in the region are concentrated around the Kent coast (Isle of Sheppey, Margate and Ramsgate, Dover and Folkestone) and around the fringes of Portsmouth and Southampton (North Havant, </a:t>
            </a:r>
            <a:r>
              <a:rPr lang="en-GB" dirty="0" err="1">
                <a:solidFill>
                  <a:schemeClr val="bg2"/>
                </a:solidFill>
              </a:rPr>
              <a:t>Paulsgrove</a:t>
            </a:r>
            <a:r>
              <a:rPr lang="en-GB" dirty="0">
                <a:solidFill>
                  <a:schemeClr val="bg2"/>
                </a:solidFill>
              </a:rPr>
              <a:t> and Gosport – </a:t>
            </a:r>
            <a:r>
              <a:rPr lang="en-GB" dirty="0" err="1">
                <a:solidFill>
                  <a:schemeClr val="bg2"/>
                </a:solidFill>
              </a:rPr>
              <a:t>Rowner</a:t>
            </a:r>
            <a:r>
              <a:rPr lang="en-GB" dirty="0">
                <a:solidFill>
                  <a:schemeClr val="bg2"/>
                </a:solidFill>
              </a:rPr>
              <a:t>, </a:t>
            </a:r>
            <a:r>
              <a:rPr lang="en-GB" dirty="0" err="1">
                <a:solidFill>
                  <a:schemeClr val="bg2"/>
                </a:solidFill>
              </a:rPr>
              <a:t>Thronhill</a:t>
            </a:r>
            <a:r>
              <a:rPr lang="en-GB" dirty="0">
                <a:solidFill>
                  <a:schemeClr val="bg2"/>
                </a:solidFill>
              </a:rPr>
              <a:t>).</a:t>
            </a:r>
            <a:endParaRPr lang="en-GB" sz="1000" dirty="0"/>
          </a:p>
        </p:txBody>
      </p:sp>
      <p:sp>
        <p:nvSpPr>
          <p:cNvPr id="4" name="Slide Number Placeholder 3"/>
          <p:cNvSpPr>
            <a:spLocks noGrp="1"/>
          </p:cNvSpPr>
          <p:nvPr>
            <p:ph type="sldNum" sz="quarter" idx="12"/>
          </p:nvPr>
        </p:nvSpPr>
        <p:spPr/>
        <p:txBody>
          <a:bodyPr/>
          <a:lstStyle/>
          <a:p>
            <a:fld id="{FCF7FC53-F179-4FFD-A802-294483C6DBDD}" type="slidenum">
              <a:rPr lang="en-GB" smtClean="0"/>
              <a:pPr/>
              <a:t>22</a:t>
            </a:fld>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702" y="710641"/>
            <a:ext cx="5511710" cy="5331508"/>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16" y="3684817"/>
            <a:ext cx="4166086" cy="2357332"/>
          </a:xfrm>
          <a:prstGeom prst="rect">
            <a:avLst/>
          </a:prstGeom>
          <a:ln>
            <a:solidFill>
              <a:schemeClr val="tx1"/>
            </a:solidFill>
          </a:ln>
        </p:spPr>
      </p:pic>
    </p:spTree>
    <p:extLst>
      <p:ext uri="{BB962C8B-B14F-4D97-AF65-F5344CB8AC3E}">
        <p14:creationId xmlns:p14="http://schemas.microsoft.com/office/powerpoint/2010/main" val="1026497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D46D30-42D0-4B6E-954D-9AD64BA774D0}"/>
              </a:ext>
            </a:extLst>
          </p:cNvPr>
          <p:cNvSpPr txBox="1"/>
          <p:nvPr/>
        </p:nvSpPr>
        <p:spPr>
          <a:xfrm>
            <a:off x="191884" y="116632"/>
            <a:ext cx="9705528" cy="594009"/>
          </a:xfrm>
          <a:prstGeom prst="rect">
            <a:avLst/>
          </a:prstGeom>
          <a:noFill/>
        </p:spPr>
        <p:txBody>
          <a:bodyPr wrap="square" rtlCol="0">
            <a:spAutoFit/>
          </a:bodyPr>
          <a:lstStyle/>
          <a:p>
            <a:r>
              <a:rPr lang="en-GB" sz="1630" b="1" dirty="0">
                <a:solidFill>
                  <a:schemeClr val="bg2"/>
                </a:solidFill>
              </a:rPr>
              <a:t>London and the South West regions have only a small number of areas identified as 'Left-behind’</a:t>
            </a:r>
          </a:p>
        </p:txBody>
      </p:sp>
      <p:sp>
        <p:nvSpPr>
          <p:cNvPr id="8" name="Content Placeholder 1">
            <a:extLst>
              <a:ext uri="{FF2B5EF4-FFF2-40B4-BE49-F238E27FC236}">
                <a16:creationId xmlns:a16="http://schemas.microsoft.com/office/drawing/2014/main" id="{3119147E-6F31-4B9A-9677-D4941048B40C}"/>
              </a:ext>
            </a:extLst>
          </p:cNvPr>
          <p:cNvSpPr txBox="1">
            <a:spLocks/>
          </p:cNvSpPr>
          <p:nvPr/>
        </p:nvSpPr>
        <p:spPr>
          <a:xfrm>
            <a:off x="223651" y="620688"/>
            <a:ext cx="3865253" cy="2880320"/>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maps on the top right shows the location of the 'Left-behind' communities in London. </a:t>
            </a:r>
          </a:p>
          <a:p>
            <a:pPr>
              <a:spcBef>
                <a:spcPts val="400"/>
              </a:spcBef>
              <a:spcAft>
                <a:spcPts val="400"/>
              </a:spcAft>
            </a:pPr>
            <a:r>
              <a:rPr lang="en-GB" dirty="0">
                <a:solidFill>
                  <a:schemeClr val="bg2"/>
                </a:solidFill>
              </a:rPr>
              <a:t>The 'Left-behind' communities is located in </a:t>
            </a:r>
            <a:r>
              <a:rPr lang="en-GB" dirty="0" err="1">
                <a:solidFill>
                  <a:schemeClr val="bg2"/>
                </a:solidFill>
              </a:rPr>
              <a:t>Gooshays</a:t>
            </a:r>
            <a:r>
              <a:rPr lang="en-GB" dirty="0">
                <a:solidFill>
                  <a:schemeClr val="bg2"/>
                </a:solidFill>
              </a:rPr>
              <a:t> on the outskirts of Romford in the borough of Havering and in </a:t>
            </a:r>
            <a:r>
              <a:rPr lang="en-GB" dirty="0" err="1">
                <a:solidFill>
                  <a:schemeClr val="bg2"/>
                </a:solidFill>
              </a:rPr>
              <a:t>Fieldway</a:t>
            </a:r>
            <a:r>
              <a:rPr lang="en-GB" dirty="0">
                <a:solidFill>
                  <a:schemeClr val="bg2"/>
                </a:solidFill>
              </a:rPr>
              <a:t> ward in New Addington (to the South of Croydon).</a:t>
            </a:r>
          </a:p>
          <a:p>
            <a:pPr>
              <a:spcBef>
                <a:spcPts val="400"/>
              </a:spcBef>
              <a:spcAft>
                <a:spcPts val="400"/>
              </a:spcAft>
            </a:pPr>
            <a:r>
              <a:rPr lang="en-GB" dirty="0">
                <a:solidFill>
                  <a:schemeClr val="bg2"/>
                </a:solidFill>
              </a:rPr>
              <a:t>There are three wards in the South West region identified as 'Left-behind' (shown in the maps below) – </a:t>
            </a:r>
            <a:r>
              <a:rPr lang="en-GB" dirty="0" err="1">
                <a:solidFill>
                  <a:schemeClr val="bg2"/>
                </a:solidFill>
              </a:rPr>
              <a:t>Littlemoor</a:t>
            </a:r>
            <a:r>
              <a:rPr lang="en-GB" dirty="0">
                <a:solidFill>
                  <a:schemeClr val="bg2"/>
                </a:solidFill>
              </a:rPr>
              <a:t> on the outskirts of Weymouth, </a:t>
            </a:r>
            <a:r>
              <a:rPr lang="en-GB" dirty="0" err="1">
                <a:solidFill>
                  <a:schemeClr val="bg2"/>
                </a:solidFill>
              </a:rPr>
              <a:t>Hartcliffe</a:t>
            </a:r>
            <a:r>
              <a:rPr lang="en-GB" dirty="0">
                <a:solidFill>
                  <a:schemeClr val="bg2"/>
                </a:solidFill>
              </a:rPr>
              <a:t> and </a:t>
            </a:r>
            <a:r>
              <a:rPr lang="en-GB" dirty="0" err="1">
                <a:solidFill>
                  <a:schemeClr val="bg2"/>
                </a:solidFill>
              </a:rPr>
              <a:t>Withywood</a:t>
            </a:r>
            <a:r>
              <a:rPr lang="en-GB" dirty="0">
                <a:solidFill>
                  <a:schemeClr val="bg2"/>
                </a:solidFill>
              </a:rPr>
              <a:t> on the edge of Bristol and </a:t>
            </a:r>
            <a:r>
              <a:rPr lang="en-GB" dirty="0" err="1">
                <a:solidFill>
                  <a:schemeClr val="bg2"/>
                </a:solidFill>
              </a:rPr>
              <a:t>Boscombe</a:t>
            </a:r>
            <a:r>
              <a:rPr lang="en-GB" dirty="0">
                <a:solidFill>
                  <a:schemeClr val="bg2"/>
                </a:solidFill>
              </a:rPr>
              <a:t> West in Bournemouth.</a:t>
            </a:r>
            <a:endParaRPr lang="en-GB" dirty="0"/>
          </a:p>
        </p:txBody>
      </p:sp>
      <p:sp>
        <p:nvSpPr>
          <p:cNvPr id="2" name="Slide Number Placeholder 1"/>
          <p:cNvSpPr>
            <a:spLocks noGrp="1"/>
          </p:cNvSpPr>
          <p:nvPr>
            <p:ph type="sldNum" sz="quarter" idx="12"/>
          </p:nvPr>
        </p:nvSpPr>
        <p:spPr/>
        <p:txBody>
          <a:bodyPr/>
          <a:lstStyle/>
          <a:p>
            <a:fld id="{FCF7FC53-F179-4FFD-A802-294483C6DBDD}" type="slidenum">
              <a:rPr lang="en-GB" smtClean="0"/>
              <a:pPr/>
              <a:t>23</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904" y="592037"/>
            <a:ext cx="2520280" cy="2964517"/>
          </a:xfrm>
          <a:prstGeom prst="rect">
            <a:avLst/>
          </a:prstGeom>
          <a:ln>
            <a:solidFill>
              <a:schemeClr val="tx1"/>
            </a:solid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701"/>
          <a:stretch/>
        </p:blipFill>
        <p:spPr>
          <a:xfrm>
            <a:off x="7041232" y="585916"/>
            <a:ext cx="2553549" cy="2984899"/>
          </a:xfrm>
          <a:prstGeom prst="rect">
            <a:avLst/>
          </a:prstGeom>
          <a:ln>
            <a:solidFill>
              <a:schemeClr val="tx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436" y="3661893"/>
            <a:ext cx="2888319" cy="2708920"/>
          </a:xfrm>
          <a:prstGeom prst="rect">
            <a:avLst/>
          </a:prstGeom>
          <a:ln>
            <a:solidFill>
              <a:schemeClr val="tx1"/>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2228" y="3661893"/>
            <a:ext cx="2996763" cy="2708920"/>
          </a:xfrm>
          <a:prstGeom prst="rect">
            <a:avLst/>
          </a:prstGeom>
          <a:ln>
            <a:solidFill>
              <a:schemeClr val="tx1"/>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2816" y="3805909"/>
            <a:ext cx="3162351" cy="2564904"/>
          </a:xfrm>
          <a:prstGeom prst="rect">
            <a:avLst/>
          </a:prstGeom>
          <a:ln>
            <a:solidFill>
              <a:schemeClr val="tx1"/>
            </a:solidFill>
          </a:ln>
        </p:spPr>
      </p:pic>
    </p:spTree>
    <p:extLst>
      <p:ext uri="{BB962C8B-B14F-4D97-AF65-F5344CB8AC3E}">
        <p14:creationId xmlns:p14="http://schemas.microsoft.com/office/powerpoint/2010/main" val="1445423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587" y="3756054"/>
            <a:ext cx="5107199" cy="1952036"/>
          </a:xfrm>
        </p:spPr>
        <p:txBody>
          <a:bodyPr numCol="1"/>
          <a:lstStyle/>
          <a:p>
            <a:pPr>
              <a:spcBef>
                <a:spcPts val="400"/>
              </a:spcBef>
              <a:spcAft>
                <a:spcPts val="400"/>
              </a:spcAft>
            </a:pPr>
            <a:r>
              <a:rPr lang="en-GB" dirty="0"/>
              <a:t>The chart on the right looks at the characteristics of neighbourhoods across 'Left-behind' areas as defined using the Output Area Classification (OAC). OAC classifies every area in the country based on a set of socio-demographic characteristics, to provide a profile of areas to identify similarities between neighbourhoods. </a:t>
            </a:r>
            <a:br>
              <a:rPr lang="en-GB" dirty="0"/>
            </a:br>
            <a:br>
              <a:rPr lang="en-GB" dirty="0"/>
            </a:br>
            <a:r>
              <a:rPr lang="en-GB" dirty="0">
                <a:solidFill>
                  <a:schemeClr val="bg2"/>
                </a:solidFill>
              </a:rPr>
              <a:t>The highest proportion of people in 'Left-behind' areas are also living in areas categorised as ‘Hard-pressed living’ according to the OAC classification (Mostly on the fringe of the UK's urban areas, particularly in Wales and the North of England. High levels of people in terraced accommodation, high unemployment, low ethnic diversity, high levels of people employed in manufacturing). Approximately half of people living in 'Left-behind' areas live in areas classified as ‘Hard-pressed living’, compared with </a:t>
            </a:r>
            <a:r>
              <a:rPr lang="en-GB" b="1" dirty="0">
                <a:solidFill>
                  <a:schemeClr val="bg2"/>
                </a:solidFill>
              </a:rPr>
              <a:t>20%</a:t>
            </a:r>
            <a:r>
              <a:rPr lang="en-GB" dirty="0">
                <a:solidFill>
                  <a:schemeClr val="bg2"/>
                </a:solidFill>
              </a:rPr>
              <a:t> in other deprived areas and </a:t>
            </a:r>
            <a:r>
              <a:rPr lang="en-GB" b="1" dirty="0">
                <a:solidFill>
                  <a:schemeClr val="bg2"/>
                </a:solidFill>
              </a:rPr>
              <a:t>17 %</a:t>
            </a:r>
            <a:r>
              <a:rPr lang="en-GB" dirty="0">
                <a:solidFill>
                  <a:schemeClr val="bg2"/>
                </a:solidFill>
              </a:rPr>
              <a:t> across England. </a:t>
            </a:r>
          </a:p>
        </p:txBody>
      </p:sp>
      <p:sp>
        <p:nvSpPr>
          <p:cNvPr id="3" name="Slide Number Placeholder 2"/>
          <p:cNvSpPr>
            <a:spLocks noGrp="1"/>
          </p:cNvSpPr>
          <p:nvPr>
            <p:ph type="sldNum" sz="quarter" idx="12"/>
          </p:nvPr>
        </p:nvSpPr>
        <p:spPr/>
        <p:txBody>
          <a:bodyPr/>
          <a:lstStyle/>
          <a:p>
            <a:fld id="{BE26EE31-2281-4832-8F53-7A5FEF1F4F49}" type="slidenum">
              <a:rPr lang="en-GB" smtClean="0"/>
              <a:pPr/>
              <a:t>24</a:t>
            </a:fld>
            <a:endParaRPr lang="en-GB" dirty="0"/>
          </a:p>
        </p:txBody>
      </p:sp>
      <p:sp>
        <p:nvSpPr>
          <p:cNvPr id="9" name="Content Placeholder 1"/>
          <p:cNvSpPr txBox="1">
            <a:spLocks/>
          </p:cNvSpPr>
          <p:nvPr/>
        </p:nvSpPr>
        <p:spPr>
          <a:xfrm>
            <a:off x="5460338" y="2854034"/>
            <a:ext cx="4607431" cy="344425"/>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tx1">
                    <a:lumMod val="65000"/>
                    <a:lumOff val="35000"/>
                  </a:schemeClr>
                </a:solidFill>
              </a:rPr>
              <a:t>People living in 'Left-behind' areas are much more likely to live in areas categorised as ‘Hard-Pressed Living’</a:t>
            </a:r>
            <a:endParaRPr lang="en-GB" sz="1630" b="1" dirty="0">
              <a:solidFill>
                <a:srgbClr val="FF0000"/>
              </a:solidFill>
            </a:endParaRPr>
          </a:p>
        </p:txBody>
      </p:sp>
      <p:sp>
        <p:nvSpPr>
          <p:cNvPr id="12" name="TextBox 11"/>
          <p:cNvSpPr txBox="1"/>
          <p:nvPr/>
        </p:nvSpPr>
        <p:spPr>
          <a:xfrm>
            <a:off x="7359106" y="6254116"/>
            <a:ext cx="2146742" cy="215444"/>
          </a:xfrm>
          <a:prstGeom prst="rect">
            <a:avLst/>
          </a:prstGeom>
          <a:noFill/>
        </p:spPr>
        <p:txBody>
          <a:bodyPr wrap="none" rtlCol="0">
            <a:spAutoFit/>
          </a:bodyPr>
          <a:lstStyle/>
          <a:p>
            <a:r>
              <a:rPr lang="en-GB" sz="800" dirty="0">
                <a:solidFill>
                  <a:schemeClr val="bg2"/>
                </a:solidFill>
              </a:rPr>
              <a:t>Source: Output Area Classification (2011)  </a:t>
            </a:r>
            <a:endParaRPr lang="en-GB" dirty="0">
              <a:solidFill>
                <a:schemeClr val="bg2"/>
              </a:solidFill>
            </a:endParaRPr>
          </a:p>
        </p:txBody>
      </p:sp>
      <p:sp>
        <p:nvSpPr>
          <p:cNvPr id="16" name="TextBox 15"/>
          <p:cNvSpPr txBox="1"/>
          <p:nvPr/>
        </p:nvSpPr>
        <p:spPr>
          <a:xfrm>
            <a:off x="386994" y="3469685"/>
            <a:ext cx="3347391" cy="215444"/>
          </a:xfrm>
          <a:prstGeom prst="rect">
            <a:avLst/>
          </a:prstGeom>
          <a:noFill/>
        </p:spPr>
        <p:txBody>
          <a:bodyPr wrap="none" rtlCol="0">
            <a:spAutoFit/>
          </a:bodyPr>
          <a:lstStyle/>
          <a:p>
            <a:r>
              <a:rPr lang="en-GB" sz="800" dirty="0">
                <a:solidFill>
                  <a:schemeClr val="bg2"/>
                </a:solidFill>
              </a:rPr>
              <a:t>Source: Office for National Statistics Rural Urban Classification (2011</a:t>
            </a:r>
            <a:endParaRPr lang="en-GB" dirty="0">
              <a:solidFill>
                <a:schemeClr val="bg2"/>
              </a:solidFill>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8009" y="3658592"/>
            <a:ext cx="4143375" cy="2963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55158" y="791076"/>
            <a:ext cx="4578493" cy="2749534"/>
          </a:xfrm>
          <a:prstGeom prst="rect">
            <a:avLst/>
          </a:prstGeom>
        </p:spPr>
      </p:pic>
      <p:sp>
        <p:nvSpPr>
          <p:cNvPr id="18" name="Content Placeholder 1"/>
          <p:cNvSpPr txBox="1">
            <a:spLocks/>
          </p:cNvSpPr>
          <p:nvPr/>
        </p:nvSpPr>
        <p:spPr>
          <a:xfrm>
            <a:off x="302466" y="172833"/>
            <a:ext cx="9203382" cy="344425"/>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tx1">
                    <a:lumMod val="65000"/>
                    <a:lumOff val="35000"/>
                  </a:schemeClr>
                </a:solidFill>
              </a:rPr>
              <a:t>Only 3% of people in 'Left-behind' areas live in rural areas</a:t>
            </a:r>
            <a:endParaRPr lang="en-GB" sz="1630" b="1" dirty="0">
              <a:solidFill>
                <a:srgbClr val="FF0000"/>
              </a:solidFill>
            </a:endParaRPr>
          </a:p>
        </p:txBody>
      </p:sp>
      <p:sp>
        <p:nvSpPr>
          <p:cNvPr id="19" name="Content Placeholder 1"/>
          <p:cNvSpPr txBox="1">
            <a:spLocks/>
          </p:cNvSpPr>
          <p:nvPr/>
        </p:nvSpPr>
        <p:spPr>
          <a:xfrm>
            <a:off x="4798801" y="754279"/>
            <a:ext cx="5107199" cy="1952036"/>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chart on the left shows the population in 'Left-behind' areas living in rural and urban areas </a:t>
            </a:r>
            <a:br>
              <a:rPr lang="en-GB" dirty="0"/>
            </a:br>
            <a:br>
              <a:rPr lang="en-GB" dirty="0"/>
            </a:br>
            <a:r>
              <a:rPr lang="en-GB" dirty="0">
                <a:solidFill>
                  <a:schemeClr val="bg2"/>
                </a:solidFill>
              </a:rPr>
              <a:t>The chart shows the vast majority of areas classified as ‘left-behind’ are in urban areas, with </a:t>
            </a:r>
            <a:r>
              <a:rPr lang="en-GB" b="1" dirty="0">
                <a:solidFill>
                  <a:schemeClr val="bg2"/>
                </a:solidFill>
              </a:rPr>
              <a:t>1,030,526 people (47% of all people in left-behind areas) </a:t>
            </a:r>
            <a:r>
              <a:rPr lang="en-GB" dirty="0">
                <a:solidFill>
                  <a:schemeClr val="bg2"/>
                </a:solidFill>
              </a:rPr>
              <a:t>living In </a:t>
            </a:r>
            <a:r>
              <a:rPr lang="en-GB" i="1" dirty="0">
                <a:solidFill>
                  <a:schemeClr val="bg2"/>
                </a:solidFill>
              </a:rPr>
              <a:t>Urban: major conurbations</a:t>
            </a:r>
            <a:r>
              <a:rPr lang="en-GB" dirty="0">
                <a:solidFill>
                  <a:schemeClr val="bg2"/>
                </a:solidFill>
              </a:rPr>
              <a:t>, 943,762 </a:t>
            </a:r>
            <a:r>
              <a:rPr lang="en-GB" i="1" dirty="0">
                <a:solidFill>
                  <a:schemeClr val="bg2"/>
                </a:solidFill>
              </a:rPr>
              <a:t>in Urban: city and town</a:t>
            </a:r>
            <a:r>
              <a:rPr lang="en-GB" dirty="0">
                <a:solidFill>
                  <a:schemeClr val="bg2"/>
                </a:solidFill>
              </a:rPr>
              <a:t> areas </a:t>
            </a:r>
            <a:r>
              <a:rPr lang="en-GB" b="1" dirty="0">
                <a:solidFill>
                  <a:schemeClr val="bg2"/>
                </a:solidFill>
              </a:rPr>
              <a:t>(43%), </a:t>
            </a:r>
            <a:r>
              <a:rPr lang="en-GB" dirty="0">
                <a:solidFill>
                  <a:schemeClr val="bg2"/>
                </a:solidFill>
              </a:rPr>
              <a:t>153,698 in </a:t>
            </a:r>
            <a:r>
              <a:rPr lang="en-GB" i="1" dirty="0">
                <a:solidFill>
                  <a:schemeClr val="bg2"/>
                </a:solidFill>
              </a:rPr>
              <a:t>Urban: minor conurbations </a:t>
            </a:r>
            <a:r>
              <a:rPr lang="en-GB" b="1" dirty="0">
                <a:solidFill>
                  <a:schemeClr val="bg2"/>
                </a:solidFill>
              </a:rPr>
              <a:t>(7%),</a:t>
            </a:r>
            <a:r>
              <a:rPr lang="en-GB" dirty="0">
                <a:solidFill>
                  <a:schemeClr val="bg2"/>
                </a:solidFill>
              </a:rPr>
              <a:t> 50,158 in </a:t>
            </a:r>
            <a:r>
              <a:rPr lang="en-GB" i="1" dirty="0">
                <a:solidFill>
                  <a:schemeClr val="bg2"/>
                </a:solidFill>
              </a:rPr>
              <a:t>Rural: town and fringe </a:t>
            </a:r>
            <a:r>
              <a:rPr lang="en-GB" dirty="0">
                <a:solidFill>
                  <a:schemeClr val="bg2"/>
                </a:solidFill>
              </a:rPr>
              <a:t>areas </a:t>
            </a:r>
            <a:r>
              <a:rPr lang="en-GB" b="1" dirty="0">
                <a:solidFill>
                  <a:schemeClr val="bg2"/>
                </a:solidFill>
              </a:rPr>
              <a:t>(2.3%), </a:t>
            </a:r>
            <a:r>
              <a:rPr lang="en-GB" dirty="0">
                <a:solidFill>
                  <a:schemeClr val="bg2"/>
                </a:solidFill>
              </a:rPr>
              <a:t>10,464 in </a:t>
            </a:r>
            <a:r>
              <a:rPr lang="en-GB" i="1" dirty="0">
                <a:solidFill>
                  <a:schemeClr val="bg2"/>
                </a:solidFill>
              </a:rPr>
              <a:t>Rural: village</a:t>
            </a:r>
            <a:r>
              <a:rPr lang="en-GB" dirty="0">
                <a:solidFill>
                  <a:schemeClr val="bg2"/>
                </a:solidFill>
              </a:rPr>
              <a:t> areas </a:t>
            </a:r>
            <a:r>
              <a:rPr lang="en-GB" b="1" dirty="0">
                <a:solidFill>
                  <a:schemeClr val="bg2"/>
                </a:solidFill>
              </a:rPr>
              <a:t>(0.5%) </a:t>
            </a:r>
            <a:r>
              <a:rPr lang="en-GB" dirty="0">
                <a:solidFill>
                  <a:schemeClr val="bg2"/>
                </a:solidFill>
              </a:rPr>
              <a:t>and just 4,844 in </a:t>
            </a:r>
            <a:r>
              <a:rPr lang="en-GB" i="1" dirty="0">
                <a:solidFill>
                  <a:schemeClr val="bg2"/>
                </a:solidFill>
              </a:rPr>
              <a:t>hamlets and isolated dwellings</a:t>
            </a:r>
            <a:r>
              <a:rPr lang="en-GB" dirty="0">
                <a:solidFill>
                  <a:schemeClr val="bg2"/>
                </a:solidFill>
              </a:rPr>
              <a:t> (the most isolated rural category.</a:t>
            </a:r>
            <a:endParaRPr lang="en-GB" b="1" dirty="0">
              <a:solidFill>
                <a:schemeClr val="bg2"/>
              </a:solidFill>
            </a:endParaRPr>
          </a:p>
        </p:txBody>
      </p:sp>
      <p:sp>
        <p:nvSpPr>
          <p:cNvPr id="20" name="TextBox 19"/>
          <p:cNvSpPr txBox="1"/>
          <p:nvPr/>
        </p:nvSpPr>
        <p:spPr>
          <a:xfrm>
            <a:off x="5601072" y="6591181"/>
            <a:ext cx="3384260" cy="215444"/>
          </a:xfrm>
          <a:prstGeom prst="rect">
            <a:avLst/>
          </a:prstGeom>
          <a:noFill/>
        </p:spPr>
        <p:txBody>
          <a:bodyPr wrap="none" rtlCol="0">
            <a:spAutoFit/>
          </a:bodyPr>
          <a:lstStyle/>
          <a:p>
            <a:r>
              <a:rPr lang="en-GB" sz="800" dirty="0">
                <a:solidFill>
                  <a:schemeClr val="bg2"/>
                </a:solidFill>
              </a:rPr>
              <a:t>Source: Office for National Statistics Output Area Classification (2011)</a:t>
            </a:r>
            <a:endParaRPr lang="en-GB" dirty="0">
              <a:solidFill>
                <a:schemeClr val="bg2"/>
              </a:solidFill>
            </a:endParaRPr>
          </a:p>
        </p:txBody>
      </p:sp>
    </p:spTree>
    <p:extLst>
      <p:ext uri="{BB962C8B-B14F-4D97-AF65-F5344CB8AC3E}">
        <p14:creationId xmlns:p14="http://schemas.microsoft.com/office/powerpoint/2010/main" val="311967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Population</a:t>
            </a:r>
          </a:p>
          <a:p>
            <a:pPr>
              <a:spcBef>
                <a:spcPts val="0"/>
              </a:spcBef>
            </a:pPr>
            <a:r>
              <a:rPr lang="en-GB" sz="2000" dirty="0"/>
              <a:t>This section explores the population characteristics of 'Left-behind' areas and how they differ to other areas across England</a:t>
            </a:r>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25</a:t>
            </a:fld>
            <a:endParaRPr lang="en-GB"/>
          </a:p>
        </p:txBody>
      </p:sp>
    </p:spTree>
    <p:extLst>
      <p:ext uri="{BB962C8B-B14F-4D97-AF65-F5344CB8AC3E}">
        <p14:creationId xmlns:p14="http://schemas.microsoft.com/office/powerpoint/2010/main" val="65563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64747" y="4474123"/>
            <a:ext cx="5400600" cy="2275163"/>
          </a:xfrm>
        </p:spPr>
        <p:txBody>
          <a:bodyPr numCol="1"/>
          <a:lstStyle/>
          <a:p>
            <a:pPr>
              <a:spcBef>
                <a:spcPts val="400"/>
              </a:spcBef>
              <a:spcAft>
                <a:spcPts val="400"/>
              </a:spcAft>
            </a:pPr>
            <a:br>
              <a:rPr lang="en-GB" sz="1400" dirty="0">
                <a:solidFill>
                  <a:schemeClr val="tx1"/>
                </a:solidFill>
              </a:rPr>
            </a:br>
            <a:endParaRPr lang="en-GB" dirty="0">
              <a:solidFill>
                <a:schemeClr val="bg2"/>
              </a:solidFill>
            </a:endParaRPr>
          </a:p>
          <a:p>
            <a:endParaRPr lang="en-GB" sz="1000"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26</a:t>
            </a:fld>
            <a:endParaRPr lang="en-GB" dirty="0"/>
          </a:p>
        </p:txBody>
      </p:sp>
      <p:sp>
        <p:nvSpPr>
          <p:cNvPr id="8" name="Content Placeholder 1"/>
          <p:cNvSpPr txBox="1">
            <a:spLocks/>
          </p:cNvSpPr>
          <p:nvPr/>
        </p:nvSpPr>
        <p:spPr>
          <a:xfrm>
            <a:off x="396594" y="2624860"/>
            <a:ext cx="4704834" cy="1057316"/>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endParaRPr lang="en-GB" sz="1100" dirty="0">
              <a:solidFill>
                <a:schemeClr val="tx1"/>
              </a:solidFill>
            </a:endParaRPr>
          </a:p>
        </p:txBody>
      </p:sp>
      <p:sp>
        <p:nvSpPr>
          <p:cNvPr id="9" name="Content Placeholder 1"/>
          <p:cNvSpPr txBox="1">
            <a:spLocks/>
          </p:cNvSpPr>
          <p:nvPr/>
        </p:nvSpPr>
        <p:spPr>
          <a:xfrm>
            <a:off x="376625" y="141624"/>
            <a:ext cx="8788722" cy="38742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bg2"/>
                </a:solidFill>
              </a:rPr>
              <a:t>'Left-behind' areas have a relatively youthful population compared to England as a whole…</a:t>
            </a:r>
          </a:p>
        </p:txBody>
      </p:sp>
      <p:sp>
        <p:nvSpPr>
          <p:cNvPr id="11" name="Content Placeholder 1">
            <a:extLst>
              <a:ext uri="{FF2B5EF4-FFF2-40B4-BE49-F238E27FC236}">
                <a16:creationId xmlns:a16="http://schemas.microsoft.com/office/drawing/2014/main" id="{2B5A6DE1-59FD-47CC-BC5F-2E59B829142E}"/>
              </a:ext>
            </a:extLst>
          </p:cNvPr>
          <p:cNvSpPr txBox="1">
            <a:spLocks/>
          </p:cNvSpPr>
          <p:nvPr/>
        </p:nvSpPr>
        <p:spPr>
          <a:xfrm>
            <a:off x="337699" y="2569032"/>
            <a:ext cx="4907905" cy="1168972"/>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endParaRPr lang="en-GB" sz="1000" dirty="0"/>
          </a:p>
        </p:txBody>
      </p:sp>
      <p:sp>
        <p:nvSpPr>
          <p:cNvPr id="7" name="Content Placeholder 1">
            <a:extLst>
              <a:ext uri="{FF2B5EF4-FFF2-40B4-BE49-F238E27FC236}">
                <a16:creationId xmlns:a16="http://schemas.microsoft.com/office/drawing/2014/main" id="{3119147E-6F31-4B9A-9677-D4941048B40C}"/>
              </a:ext>
            </a:extLst>
          </p:cNvPr>
          <p:cNvSpPr txBox="1">
            <a:spLocks/>
          </p:cNvSpPr>
          <p:nvPr/>
        </p:nvSpPr>
        <p:spPr>
          <a:xfrm>
            <a:off x="422595" y="1059753"/>
            <a:ext cx="4602413" cy="2239580"/>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solidFill>
                  <a:schemeClr val="bg2"/>
                </a:solidFill>
              </a:rPr>
              <a:t>There are </a:t>
            </a:r>
            <a:r>
              <a:rPr lang="en-GB" b="1" dirty="0">
                <a:solidFill>
                  <a:schemeClr val="bg2"/>
                </a:solidFill>
              </a:rPr>
              <a:t>2,193,000</a:t>
            </a:r>
            <a:r>
              <a:rPr lang="en-GB" dirty="0">
                <a:solidFill>
                  <a:schemeClr val="bg2"/>
                </a:solidFill>
              </a:rPr>
              <a:t> people living in 'Left-behind' areas, of whom </a:t>
            </a:r>
            <a:r>
              <a:rPr lang="en-GB" b="1" dirty="0">
                <a:solidFill>
                  <a:schemeClr val="bg2"/>
                </a:solidFill>
              </a:rPr>
              <a:t>48.7% </a:t>
            </a:r>
            <a:r>
              <a:rPr lang="en-GB" dirty="0">
                <a:solidFill>
                  <a:schemeClr val="bg2"/>
                </a:solidFill>
              </a:rPr>
              <a:t>are male and </a:t>
            </a:r>
            <a:r>
              <a:rPr lang="en-GB" b="1" dirty="0">
                <a:solidFill>
                  <a:schemeClr val="bg2"/>
                </a:solidFill>
              </a:rPr>
              <a:t>51.3%</a:t>
            </a:r>
            <a:r>
              <a:rPr lang="en-GB" dirty="0">
                <a:solidFill>
                  <a:schemeClr val="bg2"/>
                </a:solidFill>
              </a:rPr>
              <a:t> are female. </a:t>
            </a:r>
          </a:p>
          <a:p>
            <a:pPr>
              <a:spcBef>
                <a:spcPts val="400"/>
              </a:spcBef>
              <a:spcAft>
                <a:spcPts val="400"/>
              </a:spcAft>
            </a:pPr>
            <a:r>
              <a:rPr lang="en-GB" dirty="0"/>
              <a:t>The chart on the top right shows the age breakdown of the population. </a:t>
            </a:r>
          </a:p>
          <a:p>
            <a:pPr>
              <a:spcBef>
                <a:spcPts val="400"/>
              </a:spcBef>
              <a:spcAft>
                <a:spcPts val="400"/>
              </a:spcAft>
            </a:pPr>
            <a:r>
              <a:rPr lang="en-GB" dirty="0">
                <a:solidFill>
                  <a:schemeClr val="bg2"/>
                </a:solidFill>
              </a:rPr>
              <a:t>Just under one in four people in 'Left-behind' areas (22.5%) are aged under 16 – similar to other deprived areas </a:t>
            </a:r>
            <a:r>
              <a:rPr lang="en-GB" dirty="0">
                <a:solidFill>
                  <a:srgbClr val="FF0000"/>
                </a:solidFill>
              </a:rPr>
              <a:t>(</a:t>
            </a:r>
            <a:r>
              <a:rPr lang="en-GB" dirty="0">
                <a:solidFill>
                  <a:schemeClr val="bg2"/>
                </a:solidFill>
              </a:rPr>
              <a:t>22.5%</a:t>
            </a:r>
            <a:r>
              <a:rPr lang="en-GB" dirty="0">
                <a:solidFill>
                  <a:srgbClr val="FF0000"/>
                </a:solidFill>
              </a:rPr>
              <a:t>) </a:t>
            </a:r>
            <a:r>
              <a:rPr lang="en-GB" dirty="0">
                <a:solidFill>
                  <a:schemeClr val="bg2"/>
                </a:solidFill>
              </a:rPr>
              <a:t>and slightly higher than England as a whole (19.1%). By contrast, 'Left-behind' areas have a lower proportion of people of working age (</a:t>
            </a:r>
            <a:r>
              <a:rPr lang="en-GB" b="1" dirty="0">
                <a:solidFill>
                  <a:schemeClr val="bg2"/>
                </a:solidFill>
              </a:rPr>
              <a:t>62%</a:t>
            </a:r>
            <a:r>
              <a:rPr lang="en-GB" dirty="0">
                <a:solidFill>
                  <a:schemeClr val="bg2"/>
                </a:solidFill>
              </a:rPr>
              <a:t>) than either deprived areas </a:t>
            </a:r>
            <a:r>
              <a:rPr lang="en-GB" dirty="0">
                <a:solidFill>
                  <a:schemeClr val="tx1"/>
                </a:solidFill>
              </a:rPr>
              <a:t>(</a:t>
            </a:r>
            <a:r>
              <a:rPr lang="en-GB" b="1" dirty="0">
                <a:solidFill>
                  <a:schemeClr val="bg2"/>
                </a:solidFill>
              </a:rPr>
              <a:t>66%</a:t>
            </a:r>
            <a:r>
              <a:rPr lang="en-GB" dirty="0">
                <a:solidFill>
                  <a:schemeClr val="tx1"/>
                </a:solidFill>
              </a:rPr>
              <a:t>) </a:t>
            </a:r>
            <a:r>
              <a:rPr lang="en-GB" dirty="0">
                <a:solidFill>
                  <a:schemeClr val="bg2"/>
                </a:solidFill>
              </a:rPr>
              <a:t>or England as whole (</a:t>
            </a:r>
            <a:r>
              <a:rPr lang="en-GB" b="1" dirty="0">
                <a:solidFill>
                  <a:schemeClr val="bg2"/>
                </a:solidFill>
              </a:rPr>
              <a:t>63%</a:t>
            </a:r>
            <a:r>
              <a:rPr lang="en-GB" dirty="0">
                <a:solidFill>
                  <a:schemeClr val="bg2"/>
                </a:solidFill>
              </a:rPr>
              <a:t>). </a:t>
            </a:r>
            <a:br>
              <a:rPr lang="en-GB" sz="1400" dirty="0">
                <a:solidFill>
                  <a:schemeClr val="tx1"/>
                </a:solidFill>
              </a:rPr>
            </a:br>
            <a:endParaRPr lang="en-GB" dirty="0">
              <a:solidFill>
                <a:schemeClr val="bg2"/>
              </a:solidFill>
            </a:endParaRPr>
          </a:p>
          <a:p>
            <a:endParaRPr lang="en-GB" sz="1000" dirty="0"/>
          </a:p>
        </p:txBody>
      </p:sp>
      <p:sp>
        <p:nvSpPr>
          <p:cNvPr id="12" name="TextBox 11">
            <a:extLst>
              <a:ext uri="{FF2B5EF4-FFF2-40B4-BE49-F238E27FC236}">
                <a16:creationId xmlns:a16="http://schemas.microsoft.com/office/drawing/2014/main" id="{54C062C6-DCDC-4349-8130-9A28D8B00BE4}"/>
              </a:ext>
            </a:extLst>
          </p:cNvPr>
          <p:cNvSpPr txBox="1"/>
          <p:nvPr/>
        </p:nvSpPr>
        <p:spPr>
          <a:xfrm>
            <a:off x="7376449" y="3167123"/>
            <a:ext cx="2045753" cy="215444"/>
          </a:xfrm>
          <a:prstGeom prst="rect">
            <a:avLst/>
          </a:prstGeom>
          <a:noFill/>
        </p:spPr>
        <p:txBody>
          <a:bodyPr wrap="none" rtlCol="0">
            <a:spAutoFit/>
          </a:bodyPr>
          <a:lstStyle/>
          <a:p>
            <a:r>
              <a:rPr lang="en-GB" sz="800" dirty="0">
                <a:solidFill>
                  <a:schemeClr val="bg2"/>
                </a:solidFill>
              </a:rPr>
              <a:t>Source: Mid-Year Estimates (ONS) 2017</a:t>
            </a:r>
            <a:endParaRPr lang="en-GB" dirty="0">
              <a:solidFill>
                <a:schemeClr val="bg2"/>
              </a:solidFill>
            </a:endParaRPr>
          </a:p>
        </p:txBody>
      </p:sp>
      <p:sp>
        <p:nvSpPr>
          <p:cNvPr id="16" name="Content Placeholder 1">
            <a:extLst>
              <a:ext uri="{FF2B5EF4-FFF2-40B4-BE49-F238E27FC236}">
                <a16:creationId xmlns:a16="http://schemas.microsoft.com/office/drawing/2014/main" id="{3119147E-6F31-4B9A-9677-D4941048B40C}"/>
              </a:ext>
            </a:extLst>
          </p:cNvPr>
          <p:cNvSpPr txBox="1">
            <a:spLocks/>
          </p:cNvSpPr>
          <p:nvPr/>
        </p:nvSpPr>
        <p:spPr>
          <a:xfrm>
            <a:off x="437469" y="3927644"/>
            <a:ext cx="3178524" cy="2239580"/>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solidFill>
                  <a:schemeClr val="bg2"/>
                </a:solidFill>
              </a:rPr>
              <a:t>The chart on the bottom right shows change in population across 'Left-behind' areas and their comparators between 2001 and 2017. </a:t>
            </a:r>
          </a:p>
          <a:p>
            <a:pPr>
              <a:spcBef>
                <a:spcPts val="400"/>
              </a:spcBef>
              <a:spcAft>
                <a:spcPts val="400"/>
              </a:spcAft>
            </a:pPr>
            <a:r>
              <a:rPr lang="en-GB" dirty="0">
                <a:solidFill>
                  <a:schemeClr val="bg2"/>
                </a:solidFill>
              </a:rPr>
              <a:t>'Left-behind' areas have experienced a smaller population increase than their benchmarked areas, with the population remaining relatively stable until 2010 and with an average increase of approximately </a:t>
            </a:r>
            <a:r>
              <a:rPr lang="en-GB" b="1" dirty="0">
                <a:solidFill>
                  <a:schemeClr val="bg2"/>
                </a:solidFill>
              </a:rPr>
              <a:t>5%</a:t>
            </a:r>
            <a:r>
              <a:rPr lang="en-GB" dirty="0">
                <a:solidFill>
                  <a:schemeClr val="bg2"/>
                </a:solidFill>
              </a:rPr>
              <a:t> between 2001 and 2017, compared with more than </a:t>
            </a:r>
            <a:r>
              <a:rPr lang="en-GB" b="1" dirty="0">
                <a:solidFill>
                  <a:schemeClr val="bg2"/>
                </a:solidFill>
              </a:rPr>
              <a:t>17% </a:t>
            </a:r>
            <a:r>
              <a:rPr lang="en-GB" dirty="0">
                <a:solidFill>
                  <a:schemeClr val="bg2"/>
                </a:solidFill>
              </a:rPr>
              <a:t>in other deprived areas and </a:t>
            </a:r>
            <a:r>
              <a:rPr lang="en-GB" b="1" dirty="0">
                <a:solidFill>
                  <a:schemeClr val="bg2"/>
                </a:solidFill>
              </a:rPr>
              <a:t>12%</a:t>
            </a:r>
            <a:r>
              <a:rPr lang="en-GB" dirty="0">
                <a:solidFill>
                  <a:schemeClr val="bg2"/>
                </a:solidFill>
              </a:rPr>
              <a:t> across England as a whole over the same period.</a:t>
            </a:r>
            <a:br>
              <a:rPr lang="en-GB" sz="1400" dirty="0">
                <a:solidFill>
                  <a:schemeClr val="tx1"/>
                </a:solidFill>
              </a:rPr>
            </a:br>
            <a:endParaRPr lang="en-GB" dirty="0">
              <a:solidFill>
                <a:schemeClr val="bg2"/>
              </a:solidFill>
            </a:endParaRPr>
          </a:p>
          <a:p>
            <a:endParaRPr lang="en-GB" sz="1000" dirty="0"/>
          </a:p>
        </p:txBody>
      </p:sp>
      <p:sp>
        <p:nvSpPr>
          <p:cNvPr id="18" name="TextBox 17">
            <a:extLst>
              <a:ext uri="{FF2B5EF4-FFF2-40B4-BE49-F238E27FC236}">
                <a16:creationId xmlns:a16="http://schemas.microsoft.com/office/drawing/2014/main" id="{54C062C6-DCDC-4349-8130-9A28D8B00BE4}"/>
              </a:ext>
            </a:extLst>
          </p:cNvPr>
          <p:cNvSpPr txBox="1"/>
          <p:nvPr/>
        </p:nvSpPr>
        <p:spPr>
          <a:xfrm>
            <a:off x="6753200" y="6356355"/>
            <a:ext cx="2045753" cy="215444"/>
          </a:xfrm>
          <a:prstGeom prst="rect">
            <a:avLst/>
          </a:prstGeom>
          <a:noFill/>
        </p:spPr>
        <p:txBody>
          <a:bodyPr wrap="none" rtlCol="0">
            <a:spAutoFit/>
          </a:bodyPr>
          <a:lstStyle/>
          <a:p>
            <a:r>
              <a:rPr lang="en-GB" sz="800" dirty="0">
                <a:solidFill>
                  <a:schemeClr val="bg2"/>
                </a:solidFill>
              </a:rPr>
              <a:t>Source: Mid-Year Estimates (ONS) 2017</a:t>
            </a:r>
            <a:endParaRPr lang="en-GB" dirty="0">
              <a:solidFill>
                <a:schemeClr val="bg2"/>
              </a:solidFill>
            </a:endParaRPr>
          </a:p>
        </p:txBody>
      </p:sp>
      <p:sp>
        <p:nvSpPr>
          <p:cNvPr id="20" name="Content Placeholder 1"/>
          <p:cNvSpPr txBox="1">
            <a:spLocks/>
          </p:cNvSpPr>
          <p:nvPr/>
        </p:nvSpPr>
        <p:spPr>
          <a:xfrm>
            <a:off x="380434" y="3350046"/>
            <a:ext cx="8788722" cy="38742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tx1">
                    <a:lumMod val="65000"/>
                    <a:lumOff val="35000"/>
                  </a:schemeClr>
                </a:solidFill>
              </a:rPr>
              <a:t>…with the population growing at a slower rate than across similarly deprived areas </a:t>
            </a:r>
            <a:endParaRPr lang="en-GB" sz="1630" b="1"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428" y="845155"/>
            <a:ext cx="4284383" cy="21323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2622" y="4144431"/>
            <a:ext cx="4524375" cy="195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18902" y="6270773"/>
            <a:ext cx="2311400" cy="365125"/>
          </a:xfrm>
        </p:spPr>
        <p:txBody>
          <a:bodyPr/>
          <a:lstStyle/>
          <a:p>
            <a:fld id="{BE26EE31-2281-4832-8F53-7A5FEF1F4F49}" type="slidenum">
              <a:rPr lang="en-GB" smtClean="0"/>
              <a:pPr/>
              <a:t>27</a:t>
            </a:fld>
            <a:endParaRPr lang="en-GB" dirty="0"/>
          </a:p>
        </p:txBody>
      </p:sp>
      <p:sp>
        <p:nvSpPr>
          <p:cNvPr id="9" name="Content Placeholder 1"/>
          <p:cNvSpPr txBox="1">
            <a:spLocks/>
          </p:cNvSpPr>
          <p:nvPr/>
        </p:nvSpPr>
        <p:spPr>
          <a:xfrm>
            <a:off x="363226" y="188640"/>
            <a:ext cx="8788722" cy="38742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tx1">
                    <a:lumMod val="65000"/>
                    <a:lumOff val="35000"/>
                  </a:schemeClr>
                </a:solidFill>
              </a:rPr>
              <a:t>People living in 'Left-behind' areas are slightly less likely to be from ethnic minority groups than the national average…</a:t>
            </a:r>
            <a:endParaRPr lang="en-GB" sz="1630" b="1" dirty="0">
              <a:solidFill>
                <a:srgbClr val="FF0000"/>
              </a:solidFill>
            </a:endParaRPr>
          </a:p>
        </p:txBody>
      </p:sp>
      <p:sp>
        <p:nvSpPr>
          <p:cNvPr id="12" name="TextBox 11"/>
          <p:cNvSpPr txBox="1"/>
          <p:nvPr/>
        </p:nvSpPr>
        <p:spPr>
          <a:xfrm>
            <a:off x="6321152" y="6232500"/>
            <a:ext cx="1178528" cy="215444"/>
          </a:xfrm>
          <a:prstGeom prst="rect">
            <a:avLst/>
          </a:prstGeom>
          <a:noFill/>
        </p:spPr>
        <p:txBody>
          <a:bodyPr wrap="none" rtlCol="0">
            <a:spAutoFit/>
          </a:bodyPr>
          <a:lstStyle/>
          <a:p>
            <a:r>
              <a:rPr lang="en-GB" sz="800" dirty="0">
                <a:solidFill>
                  <a:schemeClr val="bg2"/>
                </a:solidFill>
              </a:rPr>
              <a:t>Source: Census 2011</a:t>
            </a:r>
            <a:endParaRPr lang="en-GB" dirty="0">
              <a:solidFill>
                <a:schemeClr val="bg2"/>
              </a:solidFill>
            </a:endParaRPr>
          </a:p>
        </p:txBody>
      </p:sp>
      <p:sp>
        <p:nvSpPr>
          <p:cNvPr id="7" name="Content Placeholder 1">
            <a:extLst>
              <a:ext uri="{FF2B5EF4-FFF2-40B4-BE49-F238E27FC236}">
                <a16:creationId xmlns:a16="http://schemas.microsoft.com/office/drawing/2014/main" id="{EB0D3510-5E0D-41D4-874B-050BDA0B8D14}"/>
              </a:ext>
            </a:extLst>
          </p:cNvPr>
          <p:cNvSpPr txBox="1">
            <a:spLocks/>
          </p:cNvSpPr>
          <p:nvPr/>
        </p:nvSpPr>
        <p:spPr>
          <a:xfrm>
            <a:off x="255236" y="2322774"/>
            <a:ext cx="5079905" cy="67320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solidFill>
                  <a:schemeClr val="bg2"/>
                </a:solidFill>
              </a:rPr>
              <a:t>A higher proportion of people in 'Left-behind' areas identify as White British </a:t>
            </a:r>
            <a:r>
              <a:rPr lang="en-GB" b="1" dirty="0">
                <a:solidFill>
                  <a:schemeClr val="bg2"/>
                </a:solidFill>
              </a:rPr>
              <a:t>(88%) </a:t>
            </a:r>
            <a:r>
              <a:rPr lang="en-GB" dirty="0">
                <a:solidFill>
                  <a:schemeClr val="bg2"/>
                </a:solidFill>
              </a:rPr>
              <a:t>than the average across England </a:t>
            </a:r>
            <a:r>
              <a:rPr lang="en-GB" b="1" dirty="0">
                <a:solidFill>
                  <a:schemeClr val="bg2"/>
                </a:solidFill>
              </a:rPr>
              <a:t>(80%). </a:t>
            </a:r>
            <a:r>
              <a:rPr lang="en-GB" dirty="0">
                <a:solidFill>
                  <a:schemeClr val="bg2"/>
                </a:solidFill>
              </a:rPr>
              <a:t>However, a significant number of people living in 'Left-behind' areas are from BME communities (approximately </a:t>
            </a:r>
            <a:r>
              <a:rPr lang="en-GB" b="1" dirty="0">
                <a:solidFill>
                  <a:schemeClr val="bg2"/>
                </a:solidFill>
              </a:rPr>
              <a:t>194,000 people</a:t>
            </a:r>
            <a:r>
              <a:rPr lang="en-GB" dirty="0">
                <a:solidFill>
                  <a:schemeClr val="bg2"/>
                </a:solidFill>
              </a:rPr>
              <a:t>). </a:t>
            </a:r>
          </a:p>
        </p:txBody>
      </p:sp>
      <p:graphicFrame>
        <p:nvGraphicFramePr>
          <p:cNvPr id="6" name="Table 5"/>
          <p:cNvGraphicFramePr>
            <a:graphicFrameLocks noGrp="1"/>
          </p:cNvGraphicFramePr>
          <p:nvPr>
            <p:extLst>
              <p:ext uri="{D42A27DB-BD31-4B8C-83A1-F6EECF244321}">
                <p14:modId xmlns:p14="http://schemas.microsoft.com/office/powerpoint/2010/main" val="3394618850"/>
              </p:ext>
            </p:extLst>
          </p:nvPr>
        </p:nvGraphicFramePr>
        <p:xfrm>
          <a:off x="331173" y="1549629"/>
          <a:ext cx="1232181" cy="701275"/>
        </p:xfrm>
        <a:graphic>
          <a:graphicData uri="http://schemas.openxmlformats.org/drawingml/2006/table">
            <a:tbl>
              <a:tblPr firstRow="1" firstCol="1" bandRow="1">
                <a:tableStyleId>{5C22544A-7EE6-4342-B048-85BDC9FD1C3A}</a:tableStyleId>
              </a:tblPr>
              <a:tblGrid>
                <a:gridCol w="1232181">
                  <a:extLst>
                    <a:ext uri="{9D8B030D-6E8A-4147-A177-3AD203B41FA5}">
                      <a16:colId xmlns:a16="http://schemas.microsoft.com/office/drawing/2014/main" val="20000"/>
                    </a:ext>
                  </a:extLst>
                </a:gridCol>
              </a:tblGrid>
              <a:tr h="111741">
                <a:tc>
                  <a:txBody>
                    <a:bodyPr/>
                    <a:lstStyle/>
                    <a:p>
                      <a:pPr algn="ctr">
                        <a:lnSpc>
                          <a:spcPts val="1000"/>
                        </a:lnSpc>
                        <a:spcBef>
                          <a:spcPts val="600"/>
                        </a:spcBef>
                        <a:spcAft>
                          <a:spcPts val="0"/>
                        </a:spcAft>
                        <a:tabLst>
                          <a:tab pos="504190" algn="l"/>
                        </a:tabLst>
                      </a:pPr>
                      <a:r>
                        <a:rPr lang="en-GB" sz="800" dirty="0">
                          <a:effectLst/>
                        </a:rPr>
                        <a:t>White British</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38055">
                <a:tc>
                  <a:txBody>
                    <a:bodyPr/>
                    <a:lstStyle/>
                    <a:p>
                      <a:pPr algn="ctr">
                        <a:lnSpc>
                          <a:spcPts val="2300"/>
                        </a:lnSpc>
                        <a:spcBef>
                          <a:spcPts val="600"/>
                        </a:spcBef>
                        <a:spcAft>
                          <a:spcPts val="0"/>
                        </a:spcAft>
                        <a:tabLst>
                          <a:tab pos="504190" algn="l"/>
                        </a:tabLst>
                      </a:pPr>
                      <a:r>
                        <a:rPr lang="en-GB" sz="1200" dirty="0">
                          <a:effectLst/>
                        </a:rPr>
                        <a:t>1,844,410</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0129">
                <a:tc>
                  <a:txBody>
                    <a:bodyPr/>
                    <a:lstStyle/>
                    <a:p>
                      <a:pPr algn="ctr">
                        <a:lnSpc>
                          <a:spcPts val="1000"/>
                        </a:lnSpc>
                        <a:spcBef>
                          <a:spcPts val="600"/>
                        </a:spcBef>
                        <a:spcAft>
                          <a:spcPts val="0"/>
                        </a:spcAft>
                        <a:tabLst>
                          <a:tab pos="504190" algn="l"/>
                        </a:tabLst>
                      </a:pPr>
                      <a:r>
                        <a:rPr lang="en-GB" sz="700" dirty="0">
                          <a:effectLst/>
                        </a:rPr>
                        <a:t>87.6% </a:t>
                      </a:r>
                      <a:r>
                        <a:rPr lang="en-GB" sz="700">
                          <a:effectLst/>
                        </a:rPr>
                        <a:t>(England </a:t>
                      </a:r>
                      <a:r>
                        <a:rPr lang="en-GB" sz="700" dirty="0">
                          <a:effectLst/>
                        </a:rPr>
                        <a:t>average = 79.8%)</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412812"/>
              </p:ext>
            </p:extLst>
          </p:nvPr>
        </p:nvGraphicFramePr>
        <p:xfrm>
          <a:off x="1712640" y="1549627"/>
          <a:ext cx="1296144" cy="719056"/>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20000"/>
                    </a:ext>
                  </a:extLst>
                </a:gridCol>
              </a:tblGrid>
              <a:tr h="135671">
                <a:tc>
                  <a:txBody>
                    <a:bodyPr/>
                    <a:lstStyle/>
                    <a:p>
                      <a:pPr algn="ctr">
                        <a:lnSpc>
                          <a:spcPts val="1000"/>
                        </a:lnSpc>
                        <a:spcBef>
                          <a:spcPts val="600"/>
                        </a:spcBef>
                        <a:spcAft>
                          <a:spcPts val="0"/>
                        </a:spcAft>
                        <a:tabLst>
                          <a:tab pos="504190" algn="l"/>
                        </a:tabLst>
                      </a:pPr>
                      <a:r>
                        <a:rPr lang="en-GB" sz="800" dirty="0">
                          <a:effectLst/>
                        </a:rPr>
                        <a:t>Non-White</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12043">
                <a:tc>
                  <a:txBody>
                    <a:bodyPr/>
                    <a:lstStyle/>
                    <a:p>
                      <a:pPr algn="ctr">
                        <a:lnSpc>
                          <a:spcPts val="2300"/>
                        </a:lnSpc>
                        <a:spcBef>
                          <a:spcPts val="600"/>
                        </a:spcBef>
                        <a:spcAft>
                          <a:spcPts val="0"/>
                        </a:spcAft>
                        <a:tabLst>
                          <a:tab pos="504190" algn="l"/>
                        </a:tabLst>
                      </a:pPr>
                      <a:r>
                        <a:rPr lang="en-GB" sz="1200" dirty="0">
                          <a:effectLst/>
                        </a:rPr>
                        <a:t>193,846</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71342">
                <a:tc>
                  <a:txBody>
                    <a:bodyPr/>
                    <a:lstStyle/>
                    <a:p>
                      <a:pPr algn="ctr">
                        <a:lnSpc>
                          <a:spcPts val="1000"/>
                        </a:lnSpc>
                        <a:spcBef>
                          <a:spcPts val="600"/>
                        </a:spcBef>
                        <a:spcAft>
                          <a:spcPts val="0"/>
                        </a:spcAft>
                        <a:tabLst>
                          <a:tab pos="504190" algn="l"/>
                        </a:tabLst>
                      </a:pPr>
                      <a:r>
                        <a:rPr lang="en-GB" sz="700" dirty="0">
                          <a:effectLst/>
                        </a:rPr>
                        <a:t>9.2% </a:t>
                      </a:r>
                      <a:r>
                        <a:rPr lang="en-GB" sz="700">
                          <a:effectLst/>
                        </a:rPr>
                        <a:t>(England </a:t>
                      </a:r>
                      <a:r>
                        <a:rPr lang="en-GB" sz="700" dirty="0">
                          <a:effectLst/>
                        </a:rPr>
                        <a:t>average = 14.6%)</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1525554"/>
              </p:ext>
            </p:extLst>
          </p:nvPr>
        </p:nvGraphicFramePr>
        <p:xfrm>
          <a:off x="3158070" y="1549629"/>
          <a:ext cx="1290873" cy="719054"/>
        </p:xfrm>
        <a:graphic>
          <a:graphicData uri="http://schemas.openxmlformats.org/drawingml/2006/table">
            <a:tbl>
              <a:tblPr firstRow="1" firstCol="1" bandRow="1">
                <a:tableStyleId>{5C22544A-7EE6-4342-B048-85BDC9FD1C3A}</a:tableStyleId>
              </a:tblPr>
              <a:tblGrid>
                <a:gridCol w="1290873">
                  <a:extLst>
                    <a:ext uri="{9D8B030D-6E8A-4147-A177-3AD203B41FA5}">
                      <a16:colId xmlns:a16="http://schemas.microsoft.com/office/drawing/2014/main" val="20000"/>
                    </a:ext>
                  </a:extLst>
                </a:gridCol>
              </a:tblGrid>
              <a:tr h="131735">
                <a:tc>
                  <a:txBody>
                    <a:bodyPr/>
                    <a:lstStyle/>
                    <a:p>
                      <a:pPr algn="ctr">
                        <a:lnSpc>
                          <a:spcPts val="1000"/>
                        </a:lnSpc>
                        <a:spcBef>
                          <a:spcPts val="600"/>
                        </a:spcBef>
                        <a:spcAft>
                          <a:spcPts val="0"/>
                        </a:spcAft>
                        <a:tabLst>
                          <a:tab pos="504190" algn="l"/>
                        </a:tabLst>
                      </a:pPr>
                      <a:r>
                        <a:rPr lang="en-GB" sz="800" dirty="0">
                          <a:effectLst/>
                        </a:rPr>
                        <a:t>White-non-British</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23850">
                <a:tc>
                  <a:txBody>
                    <a:bodyPr/>
                    <a:lstStyle/>
                    <a:p>
                      <a:pPr algn="ctr">
                        <a:lnSpc>
                          <a:spcPts val="2300"/>
                        </a:lnSpc>
                        <a:spcBef>
                          <a:spcPts val="600"/>
                        </a:spcBef>
                        <a:spcAft>
                          <a:spcPts val="0"/>
                        </a:spcAft>
                        <a:tabLst>
                          <a:tab pos="504190" algn="l"/>
                        </a:tabLst>
                      </a:pPr>
                      <a:r>
                        <a:rPr lang="en-GB" sz="1200" dirty="0">
                          <a:effectLst/>
                        </a:rPr>
                        <a:t>68,133</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63469">
                <a:tc>
                  <a:txBody>
                    <a:bodyPr/>
                    <a:lstStyle/>
                    <a:p>
                      <a:pPr algn="ctr">
                        <a:lnSpc>
                          <a:spcPts val="1000"/>
                        </a:lnSpc>
                        <a:spcBef>
                          <a:spcPts val="600"/>
                        </a:spcBef>
                        <a:spcAft>
                          <a:spcPts val="0"/>
                        </a:spcAft>
                        <a:tabLst>
                          <a:tab pos="504190" algn="l"/>
                        </a:tabLst>
                      </a:pPr>
                      <a:r>
                        <a:rPr lang="en-GB" sz="700" dirty="0">
                          <a:effectLst/>
                        </a:rPr>
                        <a:t>3.2% </a:t>
                      </a:r>
                      <a:r>
                        <a:rPr lang="en-GB" sz="700">
                          <a:effectLst/>
                        </a:rPr>
                        <a:t>(England </a:t>
                      </a:r>
                      <a:r>
                        <a:rPr lang="en-GB" sz="700" dirty="0">
                          <a:effectLst/>
                        </a:rPr>
                        <a:t>average = 5.7%)</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14" name="Content Placeholder 1">
            <a:extLst>
              <a:ext uri="{FF2B5EF4-FFF2-40B4-BE49-F238E27FC236}">
                <a16:creationId xmlns:a16="http://schemas.microsoft.com/office/drawing/2014/main" id="{EB0D3510-5E0D-41D4-874B-050BDA0B8D14}"/>
              </a:ext>
            </a:extLst>
          </p:cNvPr>
          <p:cNvSpPr txBox="1">
            <a:spLocks/>
          </p:cNvSpPr>
          <p:nvPr/>
        </p:nvSpPr>
        <p:spPr>
          <a:xfrm>
            <a:off x="229952" y="819227"/>
            <a:ext cx="5079905" cy="67320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information boxes below show the number of people in White British, White Non British and Non-White Ethnic groups across 'Left-behind' areas and England as a whole. </a:t>
            </a:r>
          </a:p>
          <a:p>
            <a:pPr>
              <a:spcBef>
                <a:spcPts val="400"/>
              </a:spcBef>
              <a:spcAft>
                <a:spcPts val="400"/>
              </a:spcAft>
            </a:pPr>
            <a:endParaRPr lang="en-GB" dirty="0"/>
          </a:p>
        </p:txBody>
      </p:sp>
      <p:sp>
        <p:nvSpPr>
          <p:cNvPr id="13" name="Rectangle 12"/>
          <p:cNvSpPr/>
          <p:nvPr/>
        </p:nvSpPr>
        <p:spPr>
          <a:xfrm>
            <a:off x="229952" y="3267223"/>
            <a:ext cx="4953000" cy="844847"/>
          </a:xfrm>
          <a:prstGeom prst="rect">
            <a:avLst/>
          </a:prstGeom>
        </p:spPr>
        <p:txBody>
          <a:bodyPr>
            <a:spAutoFit/>
          </a:bodyPr>
          <a:lstStyle/>
          <a:p>
            <a:r>
              <a:rPr lang="en-GB" sz="1630" b="1" dirty="0">
                <a:solidFill>
                  <a:schemeClr val="tx1">
                    <a:lumMod val="65000"/>
                    <a:lumOff val="35000"/>
                  </a:schemeClr>
                </a:solidFill>
              </a:rPr>
              <a:t>…however, there are relatively high numbers of people from mixed white/black Caribbean ethnicity groups in 'Left-behind' areas</a:t>
            </a:r>
            <a:endParaRPr lang="en-GB" sz="1630" b="1" dirty="0">
              <a:solidFill>
                <a:srgbClr val="FF000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61"/>
          <a:stretch/>
        </p:blipFill>
        <p:spPr bwMode="auto">
          <a:xfrm>
            <a:off x="5673080" y="819227"/>
            <a:ext cx="4232920" cy="5346077"/>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
            <a:extLst>
              <a:ext uri="{FF2B5EF4-FFF2-40B4-BE49-F238E27FC236}">
                <a16:creationId xmlns:a16="http://schemas.microsoft.com/office/drawing/2014/main" id="{EB0D3510-5E0D-41D4-874B-050BDA0B8D14}"/>
              </a:ext>
            </a:extLst>
          </p:cNvPr>
          <p:cNvSpPr txBox="1">
            <a:spLocks/>
          </p:cNvSpPr>
          <p:nvPr/>
        </p:nvSpPr>
        <p:spPr>
          <a:xfrm>
            <a:off x="229952" y="4112070"/>
            <a:ext cx="5803168" cy="67320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chart on the right provides more detailed breakdowns of the population by ethnic minority group in 'Left-behind' areas and England. </a:t>
            </a:r>
          </a:p>
          <a:p>
            <a:pPr>
              <a:spcBef>
                <a:spcPts val="400"/>
              </a:spcBef>
              <a:spcAft>
                <a:spcPts val="400"/>
              </a:spcAft>
            </a:pPr>
            <a:r>
              <a:rPr lang="en-GB" dirty="0">
                <a:solidFill>
                  <a:schemeClr val="bg2"/>
                </a:solidFill>
              </a:rPr>
              <a:t>The chart shows that while most ethnic groups are under-represented in 'Left-behind' areas, there are a higher proportion of people from Mixed White and Black Caribbean groups in 'Left-behind' areas compared with England as a whole. </a:t>
            </a:r>
          </a:p>
          <a:p>
            <a:pPr>
              <a:spcBef>
                <a:spcPts val="400"/>
              </a:spcBef>
              <a:spcAft>
                <a:spcPts val="400"/>
              </a:spcAft>
            </a:pPr>
            <a:r>
              <a:rPr lang="en-GB" dirty="0">
                <a:solidFill>
                  <a:schemeClr val="bg2"/>
                </a:solidFill>
              </a:rPr>
              <a:t>Note, the variation in proportion of people from different groups is likely to be partly driven by the relative absence of 'Left-behind' community neighbourhoods in London which has a more ethnically diverse population than the other regions of England.</a:t>
            </a:r>
          </a:p>
          <a:p>
            <a:pPr>
              <a:spcBef>
                <a:spcPts val="400"/>
              </a:spcBef>
              <a:spcAft>
                <a:spcPts val="400"/>
              </a:spcAft>
            </a:pPr>
            <a:endParaRPr lang="en-GB" dirty="0"/>
          </a:p>
        </p:txBody>
      </p:sp>
    </p:spTree>
    <p:extLst>
      <p:ext uri="{BB962C8B-B14F-4D97-AF65-F5344CB8AC3E}">
        <p14:creationId xmlns:p14="http://schemas.microsoft.com/office/powerpoint/2010/main" val="404657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226" y="4904635"/>
            <a:ext cx="4854682" cy="1017438"/>
          </a:xfrm>
        </p:spPr>
        <p:txBody>
          <a:bodyPr numCol="1"/>
          <a:lstStyle/>
          <a:p>
            <a:pPr>
              <a:spcBef>
                <a:spcPts val="400"/>
              </a:spcBef>
              <a:spcAft>
                <a:spcPts val="400"/>
              </a:spcAft>
            </a:pPr>
            <a:r>
              <a:rPr lang="en-GB" b="1" dirty="0">
                <a:solidFill>
                  <a:schemeClr val="bg2"/>
                </a:solidFill>
              </a:rPr>
              <a:t>38% </a:t>
            </a:r>
            <a:r>
              <a:rPr lang="en-GB" dirty="0">
                <a:solidFill>
                  <a:schemeClr val="bg2"/>
                </a:solidFill>
              </a:rPr>
              <a:t>of households with dependent children are headed by a lone parent (compared with </a:t>
            </a:r>
            <a:r>
              <a:rPr lang="en-GB" b="1" dirty="0">
                <a:solidFill>
                  <a:schemeClr val="bg2"/>
                </a:solidFill>
              </a:rPr>
              <a:t>34%</a:t>
            </a:r>
            <a:r>
              <a:rPr lang="en-GB" dirty="0">
                <a:solidFill>
                  <a:schemeClr val="bg2"/>
                </a:solidFill>
              </a:rPr>
              <a:t> in other deprived areas and </a:t>
            </a:r>
            <a:r>
              <a:rPr lang="en-GB" b="1" dirty="0">
                <a:solidFill>
                  <a:schemeClr val="bg2"/>
                </a:solidFill>
              </a:rPr>
              <a:t>25%</a:t>
            </a:r>
            <a:r>
              <a:rPr lang="en-GB" dirty="0">
                <a:solidFill>
                  <a:schemeClr val="bg2"/>
                </a:solidFill>
              </a:rPr>
              <a:t> across England as a whole). The map on the right shows the areas with the highest proportion of lone parent households (shaded) with dependent children across England, with the location of 'Left-behind' areas overlaid (in black) – this shows a high degree of overlap between these categories.</a:t>
            </a:r>
          </a:p>
          <a:p>
            <a:pPr>
              <a:spcBef>
                <a:spcPts val="400"/>
              </a:spcBef>
              <a:spcAft>
                <a:spcPts val="400"/>
              </a:spcAft>
            </a:pPr>
            <a:endParaRPr lang="en-GB" dirty="0">
              <a:solidFill>
                <a:schemeClr val="tx1"/>
              </a:solidFill>
            </a:endParaRPr>
          </a:p>
          <a:p>
            <a:pPr>
              <a:spcBef>
                <a:spcPts val="400"/>
              </a:spcBef>
              <a:spcAft>
                <a:spcPts val="400"/>
              </a:spcAft>
            </a:pPr>
            <a:endParaRPr lang="en-GB" dirty="0">
              <a:solidFill>
                <a:schemeClr val="tx1"/>
              </a:solidFill>
            </a:endParaRPr>
          </a:p>
          <a:p>
            <a:pPr>
              <a:spcBef>
                <a:spcPts val="400"/>
              </a:spcBef>
              <a:spcAft>
                <a:spcPts val="400"/>
              </a:spcAft>
            </a:pPr>
            <a:endParaRPr lang="en-GB" dirty="0">
              <a:solidFill>
                <a:schemeClr val="bg2"/>
              </a:solidFill>
            </a:endParaRPr>
          </a:p>
          <a:p>
            <a:pPr>
              <a:spcBef>
                <a:spcPts val="400"/>
              </a:spcBef>
              <a:spcAft>
                <a:spcPts val="400"/>
              </a:spcAft>
            </a:pPr>
            <a:endParaRPr lang="en-GB" dirty="0">
              <a:solidFill>
                <a:schemeClr val="bg2"/>
              </a:solidFill>
            </a:endParaRPr>
          </a:p>
          <a:p>
            <a:pPr>
              <a:spcBef>
                <a:spcPts val="400"/>
              </a:spcBef>
              <a:spcAft>
                <a:spcPts val="400"/>
              </a:spcAft>
            </a:pPr>
            <a:endParaRPr lang="en-GB" dirty="0">
              <a:solidFill>
                <a:schemeClr val="bg2"/>
              </a:solidFill>
            </a:endParaRPr>
          </a:p>
          <a:p>
            <a:pPr>
              <a:spcBef>
                <a:spcPts val="400"/>
              </a:spcBef>
              <a:spcAft>
                <a:spcPts val="400"/>
              </a:spcAft>
            </a:pPr>
            <a:endParaRPr lang="en-GB" dirty="0">
              <a:solidFill>
                <a:schemeClr val="bg2"/>
              </a:solidFill>
            </a:endParaRPr>
          </a:p>
          <a:p>
            <a:endParaRPr lang="en-GB" dirty="0"/>
          </a:p>
        </p:txBody>
      </p:sp>
      <p:sp>
        <p:nvSpPr>
          <p:cNvPr id="3" name="Slide Number Placeholder 2"/>
          <p:cNvSpPr>
            <a:spLocks noGrp="1"/>
          </p:cNvSpPr>
          <p:nvPr>
            <p:ph type="sldNum" sz="quarter" idx="12"/>
          </p:nvPr>
        </p:nvSpPr>
        <p:spPr>
          <a:xfrm>
            <a:off x="418902" y="6270773"/>
            <a:ext cx="2311400" cy="365125"/>
          </a:xfrm>
        </p:spPr>
        <p:txBody>
          <a:bodyPr/>
          <a:lstStyle/>
          <a:p>
            <a:fld id="{BE26EE31-2281-4832-8F53-7A5FEF1F4F49}" type="slidenum">
              <a:rPr lang="en-GB" smtClean="0"/>
              <a:pPr/>
              <a:t>28</a:t>
            </a:fld>
            <a:endParaRPr lang="en-GB" dirty="0"/>
          </a:p>
        </p:txBody>
      </p:sp>
      <p:sp>
        <p:nvSpPr>
          <p:cNvPr id="9" name="Content Placeholder 1"/>
          <p:cNvSpPr txBox="1">
            <a:spLocks/>
          </p:cNvSpPr>
          <p:nvPr/>
        </p:nvSpPr>
        <p:spPr>
          <a:xfrm>
            <a:off x="363226" y="188640"/>
            <a:ext cx="8788722" cy="38742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tx1">
                    <a:lumMod val="65000"/>
                    <a:lumOff val="35000"/>
                  </a:schemeClr>
                </a:solidFill>
              </a:rPr>
              <a:t>More than one-third (38%) of households with children in 'Left-behind' areas are headed by a lone parent – notably above the national average.</a:t>
            </a:r>
            <a:endParaRPr lang="en-GB" sz="1630" b="1" dirty="0">
              <a:solidFill>
                <a:srgbClr val="FF0000"/>
              </a:solidFill>
            </a:endParaRPr>
          </a:p>
        </p:txBody>
      </p:sp>
      <p:sp>
        <p:nvSpPr>
          <p:cNvPr id="12" name="TextBox 11"/>
          <p:cNvSpPr txBox="1"/>
          <p:nvPr/>
        </p:nvSpPr>
        <p:spPr>
          <a:xfrm>
            <a:off x="4039380" y="4681759"/>
            <a:ext cx="1178528" cy="215444"/>
          </a:xfrm>
          <a:prstGeom prst="rect">
            <a:avLst/>
          </a:prstGeom>
          <a:noFill/>
        </p:spPr>
        <p:txBody>
          <a:bodyPr wrap="none" rtlCol="0">
            <a:spAutoFit/>
          </a:bodyPr>
          <a:lstStyle/>
          <a:p>
            <a:r>
              <a:rPr lang="en-GB" sz="800" dirty="0">
                <a:solidFill>
                  <a:schemeClr val="bg2"/>
                </a:solidFill>
              </a:rPr>
              <a:t>Source: Census 2011</a:t>
            </a:r>
            <a:endParaRPr lang="en-GB" dirty="0">
              <a:solidFill>
                <a:schemeClr val="bg2"/>
              </a:solidFill>
            </a:endParaRPr>
          </a:p>
        </p:txBody>
      </p:sp>
      <p:sp>
        <p:nvSpPr>
          <p:cNvPr id="7" name="Content Placeholder 1">
            <a:extLst>
              <a:ext uri="{FF2B5EF4-FFF2-40B4-BE49-F238E27FC236}">
                <a16:creationId xmlns:a16="http://schemas.microsoft.com/office/drawing/2014/main" id="{EB0D3510-5E0D-41D4-874B-050BDA0B8D14}"/>
              </a:ext>
            </a:extLst>
          </p:cNvPr>
          <p:cNvSpPr txBox="1">
            <a:spLocks/>
          </p:cNvSpPr>
          <p:nvPr/>
        </p:nvSpPr>
        <p:spPr>
          <a:xfrm>
            <a:off x="300137" y="876425"/>
            <a:ext cx="5079905" cy="125375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chart below shows the composition of household types in 'Left-behind' areas, compared with the national average. </a:t>
            </a:r>
          </a:p>
          <a:p>
            <a:pPr>
              <a:spcBef>
                <a:spcPts val="400"/>
              </a:spcBef>
              <a:spcAft>
                <a:spcPts val="400"/>
              </a:spcAft>
            </a:pPr>
            <a:r>
              <a:rPr lang="en-GB" dirty="0">
                <a:solidFill>
                  <a:schemeClr val="bg2"/>
                </a:solidFill>
              </a:rPr>
              <a:t>'Left-behind' areas are characterised as having higher levels of one-person households, cohabiting households and lone-parent family households compared with the national average.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36"/>
          <a:stretch/>
        </p:blipFill>
        <p:spPr>
          <a:xfrm>
            <a:off x="5347297" y="764704"/>
            <a:ext cx="4417039" cy="6100972"/>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50" y="2047403"/>
            <a:ext cx="4971616" cy="262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0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Housing</a:t>
            </a:r>
          </a:p>
          <a:p>
            <a:pPr>
              <a:spcBef>
                <a:spcPts val="0"/>
              </a:spcBef>
            </a:pPr>
            <a:r>
              <a:rPr lang="en-GB" sz="2000" dirty="0"/>
              <a:t>This section looks into key housing trends in 'Left-behind' areas compared to other areas across England</a:t>
            </a:r>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29</a:t>
            </a:fld>
            <a:endParaRPr lang="en-GB"/>
          </a:p>
        </p:txBody>
      </p:sp>
    </p:spTree>
    <p:extLst>
      <p:ext uri="{BB962C8B-B14F-4D97-AF65-F5344CB8AC3E}">
        <p14:creationId xmlns:p14="http://schemas.microsoft.com/office/powerpoint/2010/main" val="415428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750" y="260648"/>
            <a:ext cx="9067115" cy="1138138"/>
          </a:xfrm>
        </p:spPr>
        <p:txBody>
          <a:bodyPr/>
          <a:lstStyle/>
          <a:p>
            <a:r>
              <a:rPr lang="en-GB" sz="1630" b="1" dirty="0"/>
              <a:t>Executive summary</a:t>
            </a:r>
          </a:p>
        </p:txBody>
      </p:sp>
      <p:sp>
        <p:nvSpPr>
          <p:cNvPr id="6" name="Content Placeholder 5"/>
          <p:cNvSpPr>
            <a:spLocks noGrp="1"/>
          </p:cNvSpPr>
          <p:nvPr>
            <p:ph idx="1"/>
          </p:nvPr>
        </p:nvSpPr>
        <p:spPr>
          <a:xfrm>
            <a:off x="272480" y="620688"/>
            <a:ext cx="9067115" cy="4525963"/>
          </a:xfrm>
        </p:spPr>
        <p:txBody>
          <a:bodyPr spcCol="180000"/>
          <a:lstStyle/>
          <a:p>
            <a:r>
              <a:rPr lang="en-GB" sz="1400" dirty="0">
                <a:solidFill>
                  <a:schemeClr val="bg2"/>
                </a:solidFill>
              </a:rPr>
              <a:t>Key socio-economic findings</a:t>
            </a:r>
          </a:p>
          <a:p>
            <a:pPr>
              <a:buFont typeface="Arial" pitchFamily="34" charset="0"/>
              <a:buChar char="•"/>
            </a:pPr>
            <a:r>
              <a:rPr lang="en-GB" dirty="0">
                <a:solidFill>
                  <a:schemeClr val="bg2"/>
                </a:solidFill>
              </a:rPr>
              <a:t> There are notably fewer job opportunities locally when compared against other deprived areas, leading to people needing to travel further for employment. This is a particular challenge as car ownership is relatively low and public transport times to employment centres are longer than the average across other deprived areas.</a:t>
            </a:r>
          </a:p>
          <a:p>
            <a:pPr>
              <a:buFont typeface="Arial" pitchFamily="34" charset="0"/>
              <a:buChar char="•"/>
            </a:pPr>
            <a:r>
              <a:rPr lang="en-GB" dirty="0">
                <a:solidFill>
                  <a:schemeClr val="bg2"/>
                </a:solidFill>
              </a:rPr>
              <a:t> This is closely associated with the high levels of unemployment in these areas – the unemployment rate is more than double the national average and the gap has been growing in recent years. </a:t>
            </a:r>
          </a:p>
          <a:p>
            <a:pPr>
              <a:buFont typeface="Arial" pitchFamily="34" charset="0"/>
              <a:buChar char="•"/>
            </a:pPr>
            <a:r>
              <a:rPr lang="en-GB" dirty="0">
                <a:solidFill>
                  <a:schemeClr val="bg2"/>
                </a:solidFill>
              </a:rPr>
              <a:t>Moreover, 'Left-behind' areas are performing less well than other deprived areas –  the unemployment rate in 'Left-behind' areas was below that of other deprived areas prior to 2008; however, unemployment rose more sharply in 'Left-behind' areas following the 2008 financial crises and has remained higher than across other deprived areas ever since. </a:t>
            </a:r>
          </a:p>
          <a:p>
            <a:pPr>
              <a:buFont typeface="Arial" pitchFamily="34" charset="0"/>
              <a:buChar char="•"/>
            </a:pPr>
            <a:r>
              <a:rPr lang="en-GB" dirty="0">
                <a:solidFill>
                  <a:schemeClr val="bg2"/>
                </a:solidFill>
              </a:rPr>
              <a:t>This poor performance is reflected in other socio-economic trends, for example 'Left-behind' areas are falling behind other deprived areas in terms of achieving reductions in levels of child poverty, with just under one-in-three children in the 'Left-behind' areas living in poverty.</a:t>
            </a:r>
          </a:p>
          <a:p>
            <a:pPr>
              <a:buFont typeface="Arial" pitchFamily="34" charset="0"/>
              <a:buChar char="•"/>
            </a:pPr>
            <a:r>
              <a:rPr lang="en-GB" dirty="0">
                <a:solidFill>
                  <a:schemeClr val="bg2"/>
                </a:solidFill>
              </a:rPr>
              <a:t>For those in work, pay is lower than across other deprived areas and a higher proportion of people are engaged in low-skilled occupations. This reflects the relatively low skill profile of people living in 'Left-behind' areas, relative to other deprived areas, with 36% of people possessing no formal qualifications (compared with 31% in other deprived areas) and 12% of adults educated to degree level in 'Left-behind' areas compared with 18.4% across other deprived areas and more than 27% across England as a whole. </a:t>
            </a:r>
          </a:p>
          <a:p>
            <a:pPr>
              <a:buFont typeface="Arial" pitchFamily="34" charset="0"/>
              <a:buChar char="•"/>
            </a:pPr>
            <a:r>
              <a:rPr lang="en-GB" dirty="0">
                <a:solidFill>
                  <a:schemeClr val="bg2"/>
                </a:solidFill>
              </a:rPr>
              <a:t>Another driver of high levels of poverty in the area is the relatively poor health outcomes, with self-reported levels of limiting-long-term illness are relatively poor across all age groups and a higher than average prevalence of people with poor health conditions, linked to a higher proportion of people are engaged in risky health behaviours (smoking, binge drinking, low levels of fruit and vegetable consumption). 'Left-behind' areas are also report higher instances of mental health related challenges, when benchmarked against other deprived areas across a range of recorded measures.</a:t>
            </a:r>
          </a:p>
          <a:p>
            <a:pPr>
              <a:buFont typeface="Arial" pitchFamily="34" charset="0"/>
              <a:buChar char="•"/>
            </a:pPr>
            <a:r>
              <a:rPr lang="en-GB" dirty="0">
                <a:solidFill>
                  <a:schemeClr val="bg2"/>
                </a:solidFill>
              </a:rPr>
              <a:t>Poor health outcomes are reflected in the high proportions of people receiving DWP benefits due to poor health or caring responsibilities.</a:t>
            </a:r>
          </a:p>
          <a:p>
            <a:pPr>
              <a:buFont typeface="Arial" pitchFamily="34" charset="0"/>
              <a:buChar char="•"/>
            </a:pPr>
            <a:r>
              <a:rPr lang="en-GB" dirty="0">
                <a:solidFill>
                  <a:schemeClr val="bg2"/>
                </a:solidFill>
              </a:rPr>
              <a:t>Moreover, despite the higher levels of need in 'Left-behind' areas, average levels of funding per head for Local Government services are not only lower than the average across deprived areas, but lower than the average across England as a whole. </a:t>
            </a:r>
          </a:p>
          <a:p>
            <a:pPr>
              <a:buFont typeface="Arial" pitchFamily="34" charset="0"/>
              <a:buChar char="•"/>
            </a:pPr>
            <a:r>
              <a:rPr lang="en-GB" dirty="0">
                <a:solidFill>
                  <a:schemeClr val="bg2"/>
                </a:solidFill>
              </a:rPr>
              <a:t>In conclusion, the analysis shows that 'Left-behind' areas face a range of complex socio-economic challenges and there is some evidence to suggest they are falling further behind other deprived areas, as they lack the community and civic infrastructure to mitigate the impacts of these challenges. </a:t>
            </a:r>
          </a:p>
          <a:p>
            <a:endParaRPr lang="en-GB" dirty="0">
              <a:solidFill>
                <a:schemeClr val="bg2"/>
              </a:solidFill>
            </a:endParaRPr>
          </a:p>
          <a:p>
            <a:pPr>
              <a:buFont typeface="Arial" pitchFamily="34" charset="0"/>
              <a:buChar char="•"/>
            </a:pPr>
            <a:endParaRPr lang="en-GB" b="1" dirty="0">
              <a:solidFill>
                <a:schemeClr val="bg2"/>
              </a:solidFill>
            </a:endParaRPr>
          </a:p>
          <a:p>
            <a:pPr>
              <a:buFont typeface="Arial" pitchFamily="34" charset="0"/>
              <a:buChar char="•"/>
            </a:pPr>
            <a:endParaRPr lang="en-GB" b="1" dirty="0">
              <a:solidFill>
                <a:schemeClr val="bg2"/>
              </a:solidFill>
            </a:endParaRPr>
          </a:p>
          <a:p>
            <a:pPr marL="171450" indent="-171450">
              <a:spcBef>
                <a:spcPts val="400"/>
              </a:spcBef>
              <a:spcAft>
                <a:spcPts val="400"/>
              </a:spcAft>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2"/>
          </p:nvPr>
        </p:nvSpPr>
        <p:spPr/>
        <p:txBody>
          <a:bodyPr/>
          <a:lstStyle/>
          <a:p>
            <a:fld id="{BE26EE31-2281-4832-8F53-7A5FEF1F4F49}" type="slidenum">
              <a:rPr lang="en-GB" smtClean="0"/>
              <a:pPr/>
              <a:t>3</a:t>
            </a:fld>
            <a:endParaRPr lang="en-GB" dirty="0"/>
          </a:p>
        </p:txBody>
      </p:sp>
    </p:spTree>
    <p:extLst>
      <p:ext uri="{BB962C8B-B14F-4D97-AF65-F5344CB8AC3E}">
        <p14:creationId xmlns:p14="http://schemas.microsoft.com/office/powerpoint/2010/main" val="287648705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26EE31-2281-4832-8F53-7A5FEF1F4F49}" type="slidenum">
              <a:rPr lang="en-GB" smtClean="0"/>
              <a:pPr/>
              <a:t>30</a:t>
            </a:fld>
            <a:endParaRPr lang="en-GB" dirty="0"/>
          </a:p>
        </p:txBody>
      </p:sp>
      <p:sp>
        <p:nvSpPr>
          <p:cNvPr id="9" name="Content Placeholder 1"/>
          <p:cNvSpPr txBox="1">
            <a:spLocks/>
          </p:cNvSpPr>
          <p:nvPr/>
        </p:nvSpPr>
        <p:spPr>
          <a:xfrm>
            <a:off x="338024" y="173085"/>
            <a:ext cx="9367504" cy="433980"/>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tx1">
                    <a:lumMod val="65000"/>
                    <a:lumOff val="35000"/>
                  </a:schemeClr>
                </a:solidFill>
              </a:rPr>
              <a:t>More than half of people living in 'Left-behind' areas live in rented accommodation</a:t>
            </a:r>
            <a:endParaRPr lang="en-GB" sz="1630" b="1" dirty="0">
              <a:solidFill>
                <a:srgbClr val="FF0000"/>
              </a:solidFill>
            </a:endParaRPr>
          </a:p>
        </p:txBody>
      </p:sp>
      <p:sp>
        <p:nvSpPr>
          <p:cNvPr id="12" name="TextBox 11"/>
          <p:cNvSpPr txBox="1"/>
          <p:nvPr/>
        </p:nvSpPr>
        <p:spPr>
          <a:xfrm>
            <a:off x="318172" y="6086762"/>
            <a:ext cx="1178528" cy="215444"/>
          </a:xfrm>
          <a:prstGeom prst="rect">
            <a:avLst/>
          </a:prstGeom>
          <a:noFill/>
        </p:spPr>
        <p:txBody>
          <a:bodyPr wrap="none" rtlCol="0">
            <a:spAutoFit/>
          </a:bodyPr>
          <a:lstStyle/>
          <a:p>
            <a:r>
              <a:rPr lang="en-GB" sz="800" dirty="0">
                <a:solidFill>
                  <a:schemeClr val="bg2"/>
                </a:solidFill>
              </a:rPr>
              <a:t>Source: Census 2011</a:t>
            </a:r>
            <a:endParaRPr lang="en-GB" dirty="0">
              <a:solidFill>
                <a:schemeClr val="bg2"/>
              </a:solidFill>
            </a:endParaRPr>
          </a:p>
        </p:txBody>
      </p:sp>
      <p:sp>
        <p:nvSpPr>
          <p:cNvPr id="10" name="Content Placeholder 1">
            <a:extLst>
              <a:ext uri="{FF2B5EF4-FFF2-40B4-BE49-F238E27FC236}">
                <a16:creationId xmlns:a16="http://schemas.microsoft.com/office/drawing/2014/main" id="{AE92020D-E95C-44CC-ABFA-E78C02C1AD0A}"/>
              </a:ext>
            </a:extLst>
          </p:cNvPr>
          <p:cNvSpPr>
            <a:spLocks noGrp="1"/>
          </p:cNvSpPr>
          <p:nvPr>
            <p:ph idx="1"/>
          </p:nvPr>
        </p:nvSpPr>
        <p:spPr>
          <a:xfrm>
            <a:off x="6465168" y="476672"/>
            <a:ext cx="5179353" cy="680033"/>
          </a:xfrm>
        </p:spPr>
        <p:txBody>
          <a:bodyPr numCol="1"/>
          <a:lstStyle/>
          <a:p>
            <a:pPr>
              <a:spcBef>
                <a:spcPts val="400"/>
              </a:spcBef>
              <a:spcAft>
                <a:spcPts val="400"/>
              </a:spcAft>
            </a:pPr>
            <a:endParaRPr lang="en-GB" dirty="0">
              <a:solidFill>
                <a:schemeClr val="bg2"/>
              </a:solidFill>
            </a:endParaRPr>
          </a:p>
          <a:p>
            <a:endParaRPr lang="en-GB" sz="1000" dirty="0"/>
          </a:p>
        </p:txBody>
      </p:sp>
      <p:sp>
        <p:nvSpPr>
          <p:cNvPr id="14" name="Content Placeholder 1">
            <a:extLst>
              <a:ext uri="{FF2B5EF4-FFF2-40B4-BE49-F238E27FC236}">
                <a16:creationId xmlns:a16="http://schemas.microsoft.com/office/drawing/2014/main" id="{56D4749A-095B-45AA-AC8A-C577C7474242}"/>
              </a:ext>
            </a:extLst>
          </p:cNvPr>
          <p:cNvSpPr txBox="1">
            <a:spLocks/>
          </p:cNvSpPr>
          <p:nvPr/>
        </p:nvSpPr>
        <p:spPr>
          <a:xfrm>
            <a:off x="305505" y="839679"/>
            <a:ext cx="4831476" cy="1031549"/>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chart on the top right shows the tenure breakdown across 'Left-behind' areas, deprived areas (non 'Left-behind') and England as a whole.</a:t>
            </a:r>
          </a:p>
          <a:p>
            <a:pPr>
              <a:spcBef>
                <a:spcPts val="400"/>
              </a:spcBef>
              <a:spcAft>
                <a:spcPts val="400"/>
              </a:spcAft>
            </a:pPr>
            <a:r>
              <a:rPr lang="en-GB" dirty="0">
                <a:solidFill>
                  <a:schemeClr val="bg2"/>
                </a:solidFill>
              </a:rPr>
              <a:t>The chart shows that less than </a:t>
            </a:r>
            <a:r>
              <a:rPr lang="en-GB" b="1" dirty="0">
                <a:solidFill>
                  <a:schemeClr val="bg2"/>
                </a:solidFill>
              </a:rPr>
              <a:t>49%</a:t>
            </a:r>
            <a:r>
              <a:rPr lang="en-GB" dirty="0">
                <a:solidFill>
                  <a:schemeClr val="bg2"/>
                </a:solidFill>
              </a:rPr>
              <a:t> of people in 'Left-behind' areas own their own home, compared with more than </a:t>
            </a:r>
            <a:r>
              <a:rPr lang="en-GB" b="1" dirty="0">
                <a:solidFill>
                  <a:schemeClr val="bg2"/>
                </a:solidFill>
              </a:rPr>
              <a:t>64%</a:t>
            </a:r>
            <a:r>
              <a:rPr lang="en-GB" dirty="0">
                <a:solidFill>
                  <a:schemeClr val="bg2"/>
                </a:solidFill>
              </a:rPr>
              <a:t> across England as a whole. </a:t>
            </a:r>
          </a:p>
          <a:p>
            <a:pPr>
              <a:spcBef>
                <a:spcPts val="400"/>
              </a:spcBef>
              <a:spcAft>
                <a:spcPts val="400"/>
              </a:spcAft>
            </a:pPr>
            <a:r>
              <a:rPr lang="en-GB" dirty="0">
                <a:solidFill>
                  <a:schemeClr val="bg2"/>
                </a:solidFill>
              </a:rPr>
              <a:t>By contrast, </a:t>
            </a:r>
            <a:r>
              <a:rPr lang="en-GB" b="1" dirty="0">
                <a:solidFill>
                  <a:schemeClr val="bg2"/>
                </a:solidFill>
              </a:rPr>
              <a:t>36.1% </a:t>
            </a:r>
            <a:r>
              <a:rPr lang="en-GB" dirty="0">
                <a:solidFill>
                  <a:schemeClr val="bg2"/>
                </a:solidFill>
              </a:rPr>
              <a:t>of people in 'Left-behind' areas are living in social rented housing, slightly above the proportion in other deprived areas (</a:t>
            </a:r>
            <a:r>
              <a:rPr lang="en-GB" b="1" dirty="0">
                <a:solidFill>
                  <a:schemeClr val="bg2"/>
                </a:solidFill>
              </a:rPr>
              <a:t>33.3%</a:t>
            </a:r>
            <a:r>
              <a:rPr lang="en-GB" dirty="0">
                <a:solidFill>
                  <a:schemeClr val="bg2"/>
                </a:solidFill>
              </a:rPr>
              <a:t>)</a:t>
            </a:r>
            <a:r>
              <a:rPr lang="en-GB" b="1" dirty="0">
                <a:solidFill>
                  <a:schemeClr val="bg2"/>
                </a:solidFill>
              </a:rPr>
              <a:t> </a:t>
            </a:r>
            <a:r>
              <a:rPr lang="en-GB" dirty="0">
                <a:solidFill>
                  <a:schemeClr val="bg2"/>
                </a:solidFill>
              </a:rPr>
              <a:t>and nearly double the proportion across England as a whole (</a:t>
            </a:r>
            <a:r>
              <a:rPr lang="en-GB" b="1" dirty="0">
                <a:solidFill>
                  <a:schemeClr val="bg2"/>
                </a:solidFill>
              </a:rPr>
              <a:t>17.7%</a:t>
            </a:r>
            <a:r>
              <a:rPr lang="en-GB" dirty="0">
                <a:solidFill>
                  <a:schemeClr val="bg2"/>
                </a:solidFill>
              </a:rPr>
              <a:t>). This reflects the concentration of 'Left-behind' areas in outlying social housing estates. </a:t>
            </a:r>
          </a:p>
          <a:p>
            <a:pPr>
              <a:spcBef>
                <a:spcPts val="400"/>
              </a:spcBef>
              <a:spcAft>
                <a:spcPts val="400"/>
              </a:spcAft>
            </a:pPr>
            <a:r>
              <a:rPr lang="en-GB" dirty="0">
                <a:solidFill>
                  <a:schemeClr val="bg2"/>
                </a:solidFill>
              </a:rPr>
              <a:t>The chart below shows the age of accommodation across 'Left-behind' areas and comparators</a:t>
            </a:r>
          </a:p>
          <a:p>
            <a:pPr>
              <a:spcBef>
                <a:spcPts val="400"/>
              </a:spcBef>
              <a:spcAft>
                <a:spcPts val="400"/>
              </a:spcAft>
            </a:pPr>
            <a:r>
              <a:rPr lang="en-GB" dirty="0">
                <a:solidFill>
                  <a:schemeClr val="bg2"/>
                </a:solidFill>
              </a:rPr>
              <a:t>The chart shows that a higher proportion of people in 'Left-behind' areas reside in post-war housing, with nearly 40% of dwellings in these areas built between 1945 and 1972, compared with 21% in Deprived non-'Left-behind' areas and 27% across England as a whole. This reflects the geographic distribution of 'Left-behind' areas, with a high concentration of 'Left-behind' areas in outlying social housing estates built in response to destruction of inner city Victorian housing during and in the aftermath of the Second World War. </a:t>
            </a:r>
          </a:p>
          <a:p>
            <a:pPr>
              <a:spcBef>
                <a:spcPts val="400"/>
              </a:spcBef>
              <a:spcAft>
                <a:spcPts val="400"/>
              </a:spcAft>
            </a:pPr>
            <a:r>
              <a:rPr lang="en-GB" dirty="0">
                <a:solidFill>
                  <a:schemeClr val="bg2"/>
                </a:solidFill>
              </a:rPr>
              <a:t>By contrast, there are relatively small proportion of houses built this Millennium in 'Left-behind' areas - 9.3% of all dwelling stock was built after the year 2000, compared with 13% across other deprived areas and 12.6% across England as a whole. This is likely to be linked to the slow population growth in these areas.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156" y="910652"/>
            <a:ext cx="3849688" cy="20097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8753" y="3356992"/>
            <a:ext cx="46767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5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Economy</a:t>
            </a:r>
          </a:p>
          <a:p>
            <a:pPr>
              <a:spcBef>
                <a:spcPts val="0"/>
              </a:spcBef>
            </a:pPr>
            <a:r>
              <a:rPr lang="en-GB" sz="2000" dirty="0"/>
              <a:t>Exploring economic drivers within 'Left-behind' areas compared to other areas across England</a:t>
            </a:r>
          </a:p>
        </p:txBody>
      </p:sp>
      <p:sp>
        <p:nvSpPr>
          <p:cNvPr id="3" name="Slide Number Placeholder 2"/>
          <p:cNvSpPr>
            <a:spLocks noGrp="1"/>
          </p:cNvSpPr>
          <p:nvPr>
            <p:ph type="sldNum" sz="quarter" idx="12"/>
          </p:nvPr>
        </p:nvSpPr>
        <p:spPr/>
        <p:txBody>
          <a:bodyPr/>
          <a:lstStyle/>
          <a:p>
            <a:fld id="{BE26EE31-2281-4832-8F53-7A5FEF1F4F49}" type="slidenum">
              <a:rPr lang="en-GB" smtClean="0"/>
              <a:pPr/>
              <a:t>31</a:t>
            </a:fld>
            <a:endParaRPr lang="en-GB"/>
          </a:p>
        </p:txBody>
      </p:sp>
    </p:spTree>
    <p:extLst>
      <p:ext uri="{BB962C8B-B14F-4D97-AF65-F5344CB8AC3E}">
        <p14:creationId xmlns:p14="http://schemas.microsoft.com/office/powerpoint/2010/main" val="225530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2BCA27E-C2D5-4F23-890B-D4500C62D69C}"/>
              </a:ext>
            </a:extLst>
          </p:cNvPr>
          <p:cNvSpPr txBox="1">
            <a:spLocks/>
          </p:cNvSpPr>
          <p:nvPr/>
        </p:nvSpPr>
        <p:spPr>
          <a:xfrm>
            <a:off x="345278" y="219153"/>
            <a:ext cx="9053398" cy="314782"/>
          </a:xfrm>
          <a:prstGeom prst="rect">
            <a:avLst/>
          </a:prstGeom>
        </p:spPr>
        <p:txBody>
          <a:bodyPr vert="horz" lIns="74295" tIns="37148" rIns="74295" bIns="37148"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25" b="1" dirty="0">
                <a:solidFill>
                  <a:schemeClr val="tx1">
                    <a:lumMod val="65000"/>
                    <a:lumOff val="35000"/>
                  </a:schemeClr>
                </a:solidFill>
              </a:rPr>
              <a:t>There are substantially fewer local jobs available in 'Left-behind' areas compared with other deprived areas… </a:t>
            </a:r>
            <a:endParaRPr lang="en-GB" sz="1625" b="1" dirty="0">
              <a:solidFill>
                <a:srgbClr val="FF0000"/>
              </a:solidFill>
            </a:endParaRPr>
          </a:p>
        </p:txBody>
      </p:sp>
      <p:sp>
        <p:nvSpPr>
          <p:cNvPr id="7" name="Rectangle 6"/>
          <p:cNvSpPr/>
          <p:nvPr/>
        </p:nvSpPr>
        <p:spPr>
          <a:xfrm>
            <a:off x="348281" y="926359"/>
            <a:ext cx="4751738" cy="1754326"/>
          </a:xfrm>
          <a:prstGeom prst="rect">
            <a:avLst/>
          </a:prstGeom>
        </p:spPr>
        <p:txBody>
          <a:bodyPr wrap="square">
            <a:spAutoFit/>
          </a:bodyPr>
          <a:lstStyle/>
          <a:p>
            <a:r>
              <a:rPr lang="en-GB" sz="1200" dirty="0">
                <a:solidFill>
                  <a:schemeClr val="accent1"/>
                </a:solidFill>
                <a:ea typeface="Times New Roman" panose="02020603050405020304" pitchFamily="18" charset="0"/>
                <a:cs typeface="Times New Roman" panose="02020603050405020304" pitchFamily="18" charset="0"/>
              </a:rPr>
              <a:t>The charts below look at the local jobs market in 'Left-behind' areas and their comparators. The line chart compares the ratio of people who are unemployed vs number of job vacancies locally.</a:t>
            </a:r>
            <a:br>
              <a:rPr lang="en-GB" sz="1200" dirty="0">
                <a:solidFill>
                  <a:schemeClr val="accent1"/>
                </a:solidFill>
                <a:ea typeface="Times New Roman" panose="02020603050405020304" pitchFamily="18" charset="0"/>
                <a:cs typeface="Times New Roman" panose="02020603050405020304" pitchFamily="18" charset="0"/>
              </a:rPr>
            </a:br>
            <a:endParaRPr lang="en-GB" sz="1200" dirty="0">
              <a:solidFill>
                <a:schemeClr val="accent1"/>
              </a:solidFill>
              <a:ea typeface="Times New Roman" panose="02020603050405020304" pitchFamily="18" charset="0"/>
              <a:cs typeface="Times New Roman" panose="02020603050405020304" pitchFamily="18" charset="0"/>
            </a:endParaRPr>
          </a:p>
          <a:p>
            <a:r>
              <a:rPr lang="en-GB" sz="1200" dirty="0">
                <a:solidFill>
                  <a:schemeClr val="bg2"/>
                </a:solidFill>
                <a:ea typeface="Times New Roman" panose="02020603050405020304" pitchFamily="18" charset="0"/>
                <a:cs typeface="Times New Roman" panose="02020603050405020304" pitchFamily="18" charset="0"/>
              </a:rPr>
              <a:t>There are just under </a:t>
            </a:r>
            <a:r>
              <a:rPr lang="en-GB" sz="1200" b="1" dirty="0">
                <a:solidFill>
                  <a:schemeClr val="bg2"/>
                </a:solidFill>
                <a:ea typeface="Times New Roman" panose="02020603050405020304" pitchFamily="18" charset="0"/>
                <a:cs typeface="Times New Roman" panose="02020603050405020304" pitchFamily="18" charset="0"/>
              </a:rPr>
              <a:t>10</a:t>
            </a:r>
            <a:r>
              <a:rPr lang="en-GB" sz="1200" dirty="0">
                <a:solidFill>
                  <a:schemeClr val="bg2"/>
                </a:solidFill>
                <a:ea typeface="Times New Roman" panose="02020603050405020304" pitchFamily="18" charset="0"/>
                <a:cs typeface="Times New Roman" panose="02020603050405020304" pitchFamily="18" charset="0"/>
              </a:rPr>
              <a:t> unemployed claimants for every vacant job in 'Left-behind' areas compared with </a:t>
            </a:r>
            <a:r>
              <a:rPr lang="en-GB" sz="1200" b="1" dirty="0">
                <a:solidFill>
                  <a:schemeClr val="bg2"/>
                </a:solidFill>
                <a:ea typeface="Times New Roman" panose="02020603050405020304" pitchFamily="18" charset="0"/>
                <a:cs typeface="Times New Roman" panose="02020603050405020304" pitchFamily="18" charset="0"/>
              </a:rPr>
              <a:t>5</a:t>
            </a:r>
            <a:r>
              <a:rPr lang="en-GB" sz="1200" dirty="0">
                <a:solidFill>
                  <a:schemeClr val="bg2"/>
                </a:solidFill>
                <a:ea typeface="Times New Roman" panose="02020603050405020304" pitchFamily="18" charset="0"/>
                <a:cs typeface="Times New Roman" panose="02020603050405020304" pitchFamily="18" charset="0"/>
              </a:rPr>
              <a:t> in other deprived areas and </a:t>
            </a:r>
            <a:r>
              <a:rPr lang="en-GB" sz="1200" b="1" dirty="0">
                <a:solidFill>
                  <a:schemeClr val="bg2"/>
                </a:solidFill>
                <a:ea typeface="Times New Roman" panose="02020603050405020304" pitchFamily="18" charset="0"/>
                <a:cs typeface="Times New Roman" panose="02020603050405020304" pitchFamily="18" charset="0"/>
              </a:rPr>
              <a:t>3.4</a:t>
            </a:r>
            <a:r>
              <a:rPr lang="en-GB" sz="1200" dirty="0">
                <a:solidFill>
                  <a:schemeClr val="bg2"/>
                </a:solidFill>
                <a:ea typeface="Times New Roman" panose="02020603050405020304" pitchFamily="18" charset="0"/>
                <a:cs typeface="Times New Roman" panose="02020603050405020304" pitchFamily="18" charset="0"/>
              </a:rPr>
              <a:t> across England as a whole, highlighting fewer local job opportunities for those who are seeking employment in 'Left-behind' areas.</a:t>
            </a:r>
            <a:endParaRPr lang="en-GB" sz="1200" dirty="0">
              <a:solidFill>
                <a:schemeClr val="bg2"/>
              </a:solidFill>
            </a:endParaRPr>
          </a:p>
        </p:txBody>
      </p:sp>
      <p:sp>
        <p:nvSpPr>
          <p:cNvPr id="8" name="Rectangle 7"/>
          <p:cNvSpPr/>
          <p:nvPr/>
        </p:nvSpPr>
        <p:spPr>
          <a:xfrm>
            <a:off x="5477490" y="904156"/>
            <a:ext cx="4156030" cy="2123658"/>
          </a:xfrm>
          <a:prstGeom prst="rect">
            <a:avLst/>
          </a:prstGeom>
        </p:spPr>
        <p:txBody>
          <a:bodyPr wrap="square">
            <a:spAutoFit/>
          </a:bodyPr>
          <a:lstStyle/>
          <a:p>
            <a:r>
              <a:rPr lang="en-GB" sz="1200" dirty="0">
                <a:solidFill>
                  <a:schemeClr val="accent1"/>
                </a:solidFill>
                <a:ea typeface="Times New Roman" panose="02020603050405020304" pitchFamily="18" charset="0"/>
                <a:cs typeface="Times New Roman" panose="02020603050405020304" pitchFamily="18" charset="0"/>
              </a:rPr>
              <a:t>This is also seen in the chart below which compares the Jobs Density (number of jobs as a ratio of the working age population) in 'Left-behind' areas and their comparators. </a:t>
            </a:r>
          </a:p>
          <a:p>
            <a:br>
              <a:rPr lang="en-GB" sz="1200" dirty="0">
                <a:solidFill>
                  <a:schemeClr val="accent1"/>
                </a:solidFill>
                <a:ea typeface="Times New Roman" panose="02020603050405020304" pitchFamily="18" charset="0"/>
                <a:cs typeface="Times New Roman" panose="02020603050405020304" pitchFamily="18" charset="0"/>
              </a:rPr>
            </a:br>
            <a:r>
              <a:rPr lang="en-GB" sz="1200" dirty="0">
                <a:solidFill>
                  <a:schemeClr val="bg2"/>
                </a:solidFill>
                <a:ea typeface="Times New Roman" panose="02020603050405020304" pitchFamily="18" charset="0"/>
                <a:cs typeface="Times New Roman" panose="02020603050405020304" pitchFamily="18" charset="0"/>
              </a:rPr>
              <a:t>There are just over </a:t>
            </a:r>
            <a:r>
              <a:rPr lang="en-GB" sz="1200" b="1" dirty="0">
                <a:solidFill>
                  <a:schemeClr val="bg2"/>
                </a:solidFill>
                <a:ea typeface="Times New Roman" panose="02020603050405020304" pitchFamily="18" charset="0"/>
                <a:cs typeface="Times New Roman" panose="02020603050405020304" pitchFamily="18" charset="0"/>
              </a:rPr>
              <a:t>50</a:t>
            </a:r>
            <a:r>
              <a:rPr lang="en-GB" sz="1200" dirty="0">
                <a:solidFill>
                  <a:schemeClr val="bg2"/>
                </a:solidFill>
                <a:ea typeface="Times New Roman" panose="02020603050405020304" pitchFamily="18" charset="0"/>
                <a:cs typeface="Times New Roman" panose="02020603050405020304" pitchFamily="18" charset="0"/>
              </a:rPr>
              <a:t> jobs in 'Left-behind' areas per 100 working age adults, compared with more than </a:t>
            </a:r>
            <a:r>
              <a:rPr lang="en-GB" sz="1200" b="1" dirty="0">
                <a:solidFill>
                  <a:schemeClr val="bg2"/>
                </a:solidFill>
                <a:ea typeface="Times New Roman" panose="02020603050405020304" pitchFamily="18" charset="0"/>
                <a:cs typeface="Times New Roman" panose="02020603050405020304" pitchFamily="18" charset="0"/>
              </a:rPr>
              <a:t>88</a:t>
            </a:r>
            <a:r>
              <a:rPr lang="en-GB" sz="1200" dirty="0">
                <a:solidFill>
                  <a:schemeClr val="bg2"/>
                </a:solidFill>
                <a:ea typeface="Times New Roman" panose="02020603050405020304" pitchFamily="18" charset="0"/>
                <a:cs typeface="Times New Roman" panose="02020603050405020304" pitchFamily="18" charset="0"/>
              </a:rPr>
              <a:t> per 100 in other deprived areas. This means that if working age adults were actively seeking work, only approximately half would be able to find work locally. This reflects the peripheral nature of 'Left-behind' areas compared with national comparators. </a:t>
            </a:r>
            <a:endParaRPr lang="en-GB" sz="1200" dirty="0">
              <a:solidFill>
                <a:schemeClr val="bg2"/>
              </a:solidFill>
            </a:endParaRPr>
          </a:p>
        </p:txBody>
      </p:sp>
      <p:sp>
        <p:nvSpPr>
          <p:cNvPr id="2" name="Slide Number Placeholder 1"/>
          <p:cNvSpPr>
            <a:spLocks noGrp="1"/>
          </p:cNvSpPr>
          <p:nvPr>
            <p:ph type="sldNum" sz="quarter" idx="12"/>
          </p:nvPr>
        </p:nvSpPr>
        <p:spPr/>
        <p:txBody>
          <a:bodyPr/>
          <a:lstStyle/>
          <a:p>
            <a:fld id="{BE26EE31-2281-4832-8F53-7A5FEF1F4F49}" type="slidenum">
              <a:rPr lang="en-GB" smtClean="0"/>
              <a:pPr/>
              <a:t>32</a:t>
            </a:fld>
            <a:endParaRPr lang="en-GB"/>
          </a:p>
        </p:txBody>
      </p:sp>
      <p:sp>
        <p:nvSpPr>
          <p:cNvPr id="11" name="TextBox 10">
            <a:extLst>
              <a:ext uri="{FF2B5EF4-FFF2-40B4-BE49-F238E27FC236}">
                <a16:creationId xmlns:a16="http://schemas.microsoft.com/office/drawing/2014/main" id="{52C25BEC-D460-4637-BBB8-A679CD595FEC}"/>
              </a:ext>
            </a:extLst>
          </p:cNvPr>
          <p:cNvSpPr txBox="1"/>
          <p:nvPr/>
        </p:nvSpPr>
        <p:spPr>
          <a:xfrm>
            <a:off x="6938596" y="5528655"/>
            <a:ext cx="2879314" cy="215444"/>
          </a:xfrm>
          <a:prstGeom prst="rect">
            <a:avLst/>
          </a:prstGeom>
          <a:noFill/>
        </p:spPr>
        <p:txBody>
          <a:bodyPr wrap="none" rtlCol="0">
            <a:spAutoFit/>
          </a:bodyPr>
          <a:lstStyle/>
          <a:p>
            <a:r>
              <a:rPr lang="en-GB" sz="800" dirty="0">
                <a:solidFill>
                  <a:schemeClr val="bg2"/>
                </a:solidFill>
              </a:rPr>
              <a:t>Source: Business </a:t>
            </a:r>
            <a:r>
              <a:rPr lang="en-GB" sz="800">
                <a:solidFill>
                  <a:schemeClr val="bg2"/>
                </a:solidFill>
              </a:rPr>
              <a:t>Register and </a:t>
            </a:r>
            <a:r>
              <a:rPr lang="en-GB" sz="800" dirty="0">
                <a:solidFill>
                  <a:schemeClr val="bg2"/>
                </a:solidFill>
              </a:rPr>
              <a:t>Employment Survey (2017)</a:t>
            </a:r>
            <a:endParaRPr lang="en-GB" dirty="0">
              <a:solidFill>
                <a:schemeClr val="bg2"/>
              </a:solidFill>
            </a:endParaRPr>
          </a:p>
        </p:txBody>
      </p:sp>
      <p:sp>
        <p:nvSpPr>
          <p:cNvPr id="12" name="TextBox 11">
            <a:extLst>
              <a:ext uri="{FF2B5EF4-FFF2-40B4-BE49-F238E27FC236}">
                <a16:creationId xmlns:a16="http://schemas.microsoft.com/office/drawing/2014/main" id="{CE2EAC77-D4A3-4041-93FB-3045A449E2CF}"/>
              </a:ext>
            </a:extLst>
          </p:cNvPr>
          <p:cNvSpPr txBox="1"/>
          <p:nvPr/>
        </p:nvSpPr>
        <p:spPr>
          <a:xfrm>
            <a:off x="2360712" y="5564681"/>
            <a:ext cx="2943434" cy="215444"/>
          </a:xfrm>
          <a:prstGeom prst="rect">
            <a:avLst/>
          </a:prstGeom>
          <a:noFill/>
        </p:spPr>
        <p:txBody>
          <a:bodyPr wrap="none" rtlCol="0">
            <a:spAutoFit/>
          </a:bodyPr>
          <a:lstStyle/>
          <a:p>
            <a:r>
              <a:rPr lang="en-GB" sz="800" dirty="0">
                <a:solidFill>
                  <a:schemeClr val="bg2"/>
                </a:solidFill>
              </a:rPr>
              <a:t>Source: Department for </a:t>
            </a:r>
            <a:r>
              <a:rPr lang="en-GB" sz="800">
                <a:solidFill>
                  <a:schemeClr val="bg2"/>
                </a:solidFill>
              </a:rPr>
              <a:t>Work and </a:t>
            </a:r>
            <a:r>
              <a:rPr lang="en-GB" sz="800" dirty="0">
                <a:solidFill>
                  <a:schemeClr val="bg2"/>
                </a:solidFill>
              </a:rPr>
              <a:t>Pensions/Job Centre Plus</a:t>
            </a:r>
            <a:endParaRPr lang="en-GB" dirty="0">
              <a:solidFill>
                <a:schemeClr val="bg2"/>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736" y="3417931"/>
            <a:ext cx="4675187" cy="202088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1135" y="3465002"/>
            <a:ext cx="46767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94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16496" y="6356354"/>
            <a:ext cx="2311400" cy="365125"/>
          </a:xfrm>
        </p:spPr>
        <p:txBody>
          <a:bodyPr/>
          <a:lstStyle/>
          <a:p>
            <a:fld id="{BE26EE31-2281-4832-8F53-7A5FEF1F4F49}" type="slidenum">
              <a:rPr lang="en-GB" smtClean="0"/>
              <a:pPr/>
              <a:t>33</a:t>
            </a:fld>
            <a:endParaRPr lang="en-GB" dirty="0"/>
          </a:p>
        </p:txBody>
      </p:sp>
      <p:sp>
        <p:nvSpPr>
          <p:cNvPr id="9" name="Content Placeholder 1"/>
          <p:cNvSpPr txBox="1">
            <a:spLocks/>
          </p:cNvSpPr>
          <p:nvPr/>
        </p:nvSpPr>
        <p:spPr>
          <a:xfrm>
            <a:off x="256442" y="226992"/>
            <a:ext cx="7140837" cy="314782"/>
          </a:xfrm>
          <a:prstGeom prst="rect">
            <a:avLst/>
          </a:prstGeom>
        </p:spPr>
        <p:txBody>
          <a:bodyPr vert="horz" lIns="74295" tIns="37148" rIns="74295" bIns="37148"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25" b="1" dirty="0">
                <a:solidFill>
                  <a:schemeClr val="tx1">
                    <a:lumMod val="65000"/>
                    <a:lumOff val="35000"/>
                  </a:schemeClr>
                </a:solidFill>
              </a:rPr>
              <a:t>…with lower income levels on average…linked to a relatively high proportion of people engaged in low skilled occupations </a:t>
            </a:r>
            <a:endParaRPr lang="en-GB" sz="1625" b="1" dirty="0">
              <a:solidFill>
                <a:srgbClr val="FF0000"/>
              </a:solidFill>
            </a:endParaRPr>
          </a:p>
        </p:txBody>
      </p:sp>
      <p:sp>
        <p:nvSpPr>
          <p:cNvPr id="12" name="Rectangle 11"/>
          <p:cNvSpPr/>
          <p:nvPr/>
        </p:nvSpPr>
        <p:spPr>
          <a:xfrm>
            <a:off x="4736976" y="953992"/>
            <a:ext cx="5013845" cy="2308324"/>
          </a:xfrm>
          <a:prstGeom prst="rect">
            <a:avLst/>
          </a:prstGeom>
        </p:spPr>
        <p:txBody>
          <a:bodyPr wrap="square">
            <a:spAutoFit/>
          </a:bodyPr>
          <a:lstStyle/>
          <a:p>
            <a:r>
              <a:rPr lang="en-GB" sz="1200" dirty="0">
                <a:solidFill>
                  <a:schemeClr val="accent1"/>
                </a:solidFill>
                <a:latin typeface="Arial Unicode MS" panose="020B0604020202020204" pitchFamily="34" charset="-128"/>
                <a:ea typeface="Times New Roman" panose="02020603050405020304" pitchFamily="18" charset="0"/>
                <a:cs typeface="Times New Roman" panose="02020603050405020304" pitchFamily="18" charset="0"/>
              </a:rPr>
              <a:t>The chart on the top left compares average household income levels (before and after housing costs) in 'Left-behind' areas and their comparators. </a:t>
            </a:r>
            <a:br>
              <a:rPr lang="en-GB" sz="1200" dirty="0">
                <a:solidFill>
                  <a:srgbClr val="0070C0"/>
                </a:solidFill>
                <a:latin typeface="Arial Unicode MS" panose="020B0604020202020204" pitchFamily="34" charset="-128"/>
                <a:ea typeface="Times New Roman" panose="02020603050405020304" pitchFamily="18" charset="0"/>
                <a:cs typeface="Times New Roman" panose="02020603050405020304" pitchFamily="18" charset="0"/>
              </a:rPr>
            </a:br>
            <a:br>
              <a:rPr lang="en-GB" sz="1200" dirty="0">
                <a:solidFill>
                  <a:srgbClr val="0070C0"/>
                </a:solidFill>
                <a:latin typeface="Arial Unicode MS" panose="020B0604020202020204" pitchFamily="34" charset="-128"/>
                <a:ea typeface="Times New Roman" panose="02020603050405020304" pitchFamily="18" charset="0"/>
                <a:cs typeface="Times New Roman" panose="02020603050405020304" pitchFamily="18" charset="0"/>
              </a:rPr>
            </a:br>
            <a:r>
              <a:rPr lang="en-GB" sz="1200" dirty="0">
                <a:solidFill>
                  <a:schemeClr val="bg2"/>
                </a:solidFill>
                <a:latin typeface="Arial Unicode MS" panose="020B0604020202020204" pitchFamily="34" charset="-128"/>
                <a:ea typeface="Times New Roman" panose="02020603050405020304" pitchFamily="18" charset="0"/>
                <a:cs typeface="Times New Roman" panose="02020603050405020304" pitchFamily="18" charset="0"/>
              </a:rPr>
              <a:t>It shows that household income in 'Left-behind' areas is more than </a:t>
            </a:r>
            <a:r>
              <a:rPr lang="en-GB" sz="1200" b="1" dirty="0">
                <a:solidFill>
                  <a:schemeClr val="bg2"/>
                </a:solidFill>
                <a:latin typeface="Arial Unicode MS" panose="020B0604020202020204" pitchFamily="34" charset="-128"/>
                <a:ea typeface="Times New Roman" panose="02020603050405020304" pitchFamily="18" charset="0"/>
                <a:cs typeface="Times New Roman" panose="02020603050405020304" pitchFamily="18" charset="0"/>
              </a:rPr>
              <a:t>£7,000 </a:t>
            </a:r>
            <a:r>
              <a:rPr lang="en-GB" sz="1200" dirty="0">
                <a:solidFill>
                  <a:schemeClr val="bg2"/>
                </a:solidFill>
                <a:latin typeface="Arial Unicode MS" panose="020B0604020202020204" pitchFamily="34" charset="-128"/>
                <a:ea typeface="Times New Roman" panose="02020603050405020304" pitchFamily="18" charset="0"/>
                <a:cs typeface="Times New Roman" panose="02020603050405020304" pitchFamily="18" charset="0"/>
              </a:rPr>
              <a:t>lower on average than across England as a whole. The pattern when compared to other deprived areas is more complex, with a lower average household income in 'Left-behind' areas before housing costs are taken into account and higher average incomes after housing costs. This is likely to be linked to the geographic concentration of 'Left-behind' areas away from expensive housing markets e.g. London and the surrounding areas. </a:t>
            </a:r>
          </a:p>
        </p:txBody>
      </p:sp>
      <p:sp>
        <p:nvSpPr>
          <p:cNvPr id="2" name="Rectangle 1"/>
          <p:cNvSpPr/>
          <p:nvPr/>
        </p:nvSpPr>
        <p:spPr>
          <a:xfrm>
            <a:off x="188767" y="3650676"/>
            <a:ext cx="4075789" cy="2123658"/>
          </a:xfrm>
          <a:prstGeom prst="rect">
            <a:avLst/>
          </a:prstGeom>
        </p:spPr>
        <p:txBody>
          <a:bodyPr wrap="square">
            <a:spAutoFit/>
          </a:bodyPr>
          <a:lstStyle/>
          <a:p>
            <a:r>
              <a:rPr lang="en-GB" sz="1200" dirty="0">
                <a:solidFill>
                  <a:schemeClr val="accent1"/>
                </a:solidFill>
                <a:latin typeface="Arial Unicode MS" panose="020B0604020202020204" pitchFamily="34" charset="-128"/>
                <a:ea typeface="Times New Roman" panose="02020603050405020304" pitchFamily="18" charset="0"/>
                <a:cs typeface="Times New Roman" panose="02020603050405020304" pitchFamily="18" charset="0"/>
              </a:rPr>
              <a:t>The chart on the bottom right shows the proportion of people living in 'Left-behind' areas and comparators in highly skilled (professional, managerial and associate professional) and low skill (elementary occupations). </a:t>
            </a:r>
            <a:br>
              <a:rPr lang="en-GB" sz="1200" dirty="0">
                <a:solidFill>
                  <a:srgbClr val="0070C0"/>
                </a:solidFill>
                <a:latin typeface="Arial Unicode MS" panose="020B0604020202020204" pitchFamily="34" charset="-128"/>
                <a:ea typeface="Times New Roman" panose="02020603050405020304" pitchFamily="18" charset="0"/>
                <a:cs typeface="Times New Roman" panose="02020603050405020304" pitchFamily="18" charset="0"/>
              </a:rPr>
            </a:br>
            <a:br>
              <a:rPr lang="en-GB" sz="1200" dirty="0">
                <a:solidFill>
                  <a:srgbClr val="0070C0"/>
                </a:solidFill>
                <a:latin typeface="Arial Unicode MS" panose="020B0604020202020204" pitchFamily="34" charset="-128"/>
                <a:ea typeface="Times New Roman" panose="02020603050405020304" pitchFamily="18" charset="0"/>
                <a:cs typeface="Times New Roman" panose="02020603050405020304" pitchFamily="18" charset="0"/>
              </a:rPr>
            </a:br>
            <a:r>
              <a:rPr lang="en-GB" sz="1200" dirty="0">
                <a:solidFill>
                  <a:schemeClr val="bg2"/>
                </a:solidFill>
                <a:latin typeface="Arial Unicode MS" panose="020B0604020202020204" pitchFamily="34" charset="-128"/>
                <a:ea typeface="Times New Roman" panose="02020603050405020304" pitchFamily="18" charset="0"/>
                <a:cs typeface="Times New Roman" panose="02020603050405020304" pitchFamily="18" charset="0"/>
              </a:rPr>
              <a:t>The chart shows a higher proportion of people living in 'Left-behind' areas are engaged in elementary occupations (</a:t>
            </a:r>
            <a:r>
              <a:rPr lang="en-GB" sz="1200" b="1" dirty="0">
                <a:solidFill>
                  <a:schemeClr val="bg2"/>
                </a:solidFill>
                <a:latin typeface="Arial Unicode MS" panose="020B0604020202020204" pitchFamily="34" charset="-128"/>
                <a:ea typeface="Times New Roman" panose="02020603050405020304" pitchFamily="18" charset="0"/>
                <a:cs typeface="Times New Roman" panose="02020603050405020304" pitchFamily="18" charset="0"/>
              </a:rPr>
              <a:t>17.4%</a:t>
            </a:r>
            <a:r>
              <a:rPr lang="en-GB" sz="1200" dirty="0">
                <a:solidFill>
                  <a:schemeClr val="bg2"/>
                </a:solidFill>
                <a:latin typeface="Arial Unicode MS" panose="020B0604020202020204" pitchFamily="34" charset="-128"/>
                <a:ea typeface="Times New Roman" panose="02020603050405020304" pitchFamily="18" charset="0"/>
                <a:cs typeface="Times New Roman" panose="02020603050405020304" pitchFamily="18" charset="0"/>
              </a:rPr>
              <a:t>) and a lower proportion in professional occupations (</a:t>
            </a:r>
            <a:r>
              <a:rPr lang="en-GB" sz="1200" b="1" dirty="0">
                <a:solidFill>
                  <a:schemeClr val="bg2"/>
                </a:solidFill>
                <a:latin typeface="Arial Unicode MS" panose="020B0604020202020204" pitchFamily="34" charset="-128"/>
                <a:ea typeface="Times New Roman" panose="02020603050405020304" pitchFamily="18" charset="0"/>
                <a:cs typeface="Times New Roman" panose="02020603050405020304" pitchFamily="18" charset="0"/>
              </a:rPr>
              <a:t>24%</a:t>
            </a:r>
            <a:r>
              <a:rPr lang="en-GB" sz="1200" dirty="0">
                <a:solidFill>
                  <a:schemeClr val="bg2"/>
                </a:solidFill>
                <a:latin typeface="Arial Unicode MS" panose="020B0604020202020204" pitchFamily="34" charset="-128"/>
                <a:ea typeface="Times New Roman" panose="02020603050405020304" pitchFamily="18" charset="0"/>
                <a:cs typeface="Times New Roman" panose="02020603050405020304" pitchFamily="18" charset="0"/>
              </a:rPr>
              <a:t>) than other deprived areas. This is likely to be linked to the lower skill profile of these areas (see education section below). </a:t>
            </a:r>
            <a:endParaRPr lang="en-GB" sz="1200" dirty="0">
              <a:solidFill>
                <a:schemeClr val="bg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2721113"/>
              </p:ext>
            </p:extLst>
          </p:nvPr>
        </p:nvGraphicFramePr>
        <p:xfrm>
          <a:off x="4592960" y="5840417"/>
          <a:ext cx="1312102" cy="698501"/>
        </p:xfrm>
        <a:graphic>
          <a:graphicData uri="http://schemas.openxmlformats.org/drawingml/2006/table">
            <a:tbl>
              <a:tblPr firstRow="1" firstCol="1" bandRow="1">
                <a:tableStyleId>{5C22544A-7EE6-4342-B048-85BDC9FD1C3A}</a:tableStyleId>
              </a:tblPr>
              <a:tblGrid>
                <a:gridCol w="1312102">
                  <a:extLst>
                    <a:ext uri="{9D8B030D-6E8A-4147-A177-3AD203B41FA5}">
                      <a16:colId xmlns:a16="http://schemas.microsoft.com/office/drawing/2014/main" val="20000"/>
                    </a:ext>
                  </a:extLst>
                </a:gridCol>
              </a:tblGrid>
              <a:tr h="158032">
                <a:tc>
                  <a:txBody>
                    <a:bodyPr/>
                    <a:lstStyle/>
                    <a:p>
                      <a:pPr algn="ctr">
                        <a:lnSpc>
                          <a:spcPts val="1000"/>
                        </a:lnSpc>
                        <a:spcBef>
                          <a:spcPts val="600"/>
                        </a:spcBef>
                        <a:spcAft>
                          <a:spcPts val="0"/>
                        </a:spcAft>
                        <a:tabLst>
                          <a:tab pos="504190" algn="l"/>
                        </a:tabLst>
                      </a:pPr>
                      <a:r>
                        <a:rPr lang="en-GB" sz="700" b="0" dirty="0">
                          <a:solidFill>
                            <a:schemeClr val="bg1"/>
                          </a:solidFill>
                          <a:effectLst/>
                        </a:rPr>
                        <a:t>Largest industry sector</a:t>
                      </a:r>
                      <a:endParaRPr lang="en-GB" sz="8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55721" marR="55721" marT="0" marB="0" anchor="ctr"/>
                </a:tc>
                <a:extLst>
                  <a:ext uri="{0D108BD9-81ED-4DB2-BD59-A6C34878D82A}">
                    <a16:rowId xmlns:a16="http://schemas.microsoft.com/office/drawing/2014/main" val="10000"/>
                  </a:ext>
                </a:extLst>
              </a:tr>
              <a:tr h="237048">
                <a:tc>
                  <a:txBody>
                    <a:bodyPr/>
                    <a:lstStyle/>
                    <a:p>
                      <a:pPr algn="ctr">
                        <a:lnSpc>
                          <a:spcPts val="1500"/>
                        </a:lnSpc>
                        <a:spcBef>
                          <a:spcPts val="600"/>
                        </a:spcBef>
                        <a:spcAft>
                          <a:spcPts val="0"/>
                        </a:spcAft>
                        <a:tabLst>
                          <a:tab pos="504190" algn="l"/>
                        </a:tabLst>
                      </a:pPr>
                      <a:r>
                        <a:rPr lang="en-US" sz="1100" b="0"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Manufacturing</a:t>
                      </a:r>
                      <a:endParaRPr lang="en-GB" sz="10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03421">
                <a:tc>
                  <a:txBody>
                    <a:bodyPr/>
                    <a:lstStyle/>
                    <a:p>
                      <a:pPr algn="ctr">
                        <a:lnSpc>
                          <a:spcPts val="1000"/>
                        </a:lnSpc>
                        <a:spcBef>
                          <a:spcPts val="600"/>
                        </a:spcBef>
                        <a:spcAft>
                          <a:spcPts val="0"/>
                        </a:spcAft>
                        <a:tabLst>
                          <a:tab pos="504190" algn="l"/>
                        </a:tabLst>
                      </a:pPr>
                      <a:r>
                        <a:rPr lang="en-US" sz="7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rPr>
                        <a:t>15.3</a:t>
                      </a:r>
                      <a:r>
                        <a:rPr lang="en-GB" sz="7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rPr>
                        <a:t>% of all people in employment</a:t>
                      </a:r>
                      <a:endParaRPr lang="en-GB" sz="10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31724579"/>
              </p:ext>
            </p:extLst>
          </p:nvPr>
        </p:nvGraphicFramePr>
        <p:xfrm>
          <a:off x="6020855" y="5840417"/>
          <a:ext cx="1376424" cy="698499"/>
        </p:xfrm>
        <a:graphic>
          <a:graphicData uri="http://schemas.openxmlformats.org/drawingml/2006/table">
            <a:tbl>
              <a:tblPr firstRow="1" firstCol="1" bandRow="1">
                <a:tableStyleId>{5C22544A-7EE6-4342-B048-85BDC9FD1C3A}</a:tableStyleId>
              </a:tblPr>
              <a:tblGrid>
                <a:gridCol w="1376424">
                  <a:extLst>
                    <a:ext uri="{9D8B030D-6E8A-4147-A177-3AD203B41FA5}">
                      <a16:colId xmlns:a16="http://schemas.microsoft.com/office/drawing/2014/main" val="20000"/>
                    </a:ext>
                  </a:extLst>
                </a:gridCol>
              </a:tblGrid>
              <a:tr h="155222">
                <a:tc>
                  <a:txBody>
                    <a:bodyPr/>
                    <a:lstStyle/>
                    <a:p>
                      <a:pPr algn="ctr">
                        <a:lnSpc>
                          <a:spcPts val="1000"/>
                        </a:lnSpc>
                        <a:spcBef>
                          <a:spcPts val="600"/>
                        </a:spcBef>
                        <a:spcAft>
                          <a:spcPts val="0"/>
                        </a:spcAft>
                        <a:tabLst>
                          <a:tab pos="504190" algn="l"/>
                        </a:tabLst>
                      </a:pPr>
                      <a:r>
                        <a:rPr lang="en-GB" sz="700" b="0" dirty="0">
                          <a:solidFill>
                            <a:schemeClr val="bg1"/>
                          </a:solidFill>
                          <a:effectLst/>
                        </a:rPr>
                        <a:t>Second largest industry sector </a:t>
                      </a:r>
                      <a:endParaRPr lang="en-GB" sz="8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55721" marR="55721" marT="0" marB="0" anchor="ctr"/>
                </a:tc>
                <a:extLst>
                  <a:ext uri="{0D108BD9-81ED-4DB2-BD59-A6C34878D82A}">
                    <a16:rowId xmlns:a16="http://schemas.microsoft.com/office/drawing/2014/main" val="10000"/>
                  </a:ext>
                </a:extLst>
              </a:tr>
              <a:tr h="232833">
                <a:tc>
                  <a:txBody>
                    <a:bodyPr/>
                    <a:lstStyle/>
                    <a:p>
                      <a:pPr algn="ctr">
                        <a:lnSpc>
                          <a:spcPts val="1500"/>
                        </a:lnSpc>
                        <a:spcBef>
                          <a:spcPts val="600"/>
                        </a:spcBef>
                        <a:spcAft>
                          <a:spcPts val="0"/>
                        </a:spcAft>
                        <a:tabLst>
                          <a:tab pos="504190" algn="l"/>
                        </a:tabLst>
                      </a:pPr>
                      <a:r>
                        <a:rPr lang="en-US" sz="1100" b="0"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Health</a:t>
                      </a:r>
                      <a:endParaRPr lang="en-GB" sz="10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10444">
                <a:tc>
                  <a:txBody>
                    <a:bodyPr/>
                    <a:lstStyle/>
                    <a:p>
                      <a:pPr algn="ctr">
                        <a:lnSpc>
                          <a:spcPts val="1000"/>
                        </a:lnSpc>
                        <a:spcBef>
                          <a:spcPts val="600"/>
                        </a:spcBef>
                        <a:spcAft>
                          <a:spcPts val="0"/>
                        </a:spcAft>
                        <a:tabLst>
                          <a:tab pos="504190" algn="l"/>
                        </a:tabLst>
                      </a:pPr>
                      <a:r>
                        <a:rPr lang="en-US" sz="7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rPr>
                        <a:t>14.6</a:t>
                      </a:r>
                      <a:r>
                        <a:rPr lang="en-GB" sz="7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rPr>
                        <a:t>% of all people in employment</a:t>
                      </a:r>
                      <a:endParaRPr lang="en-GB" sz="10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92352702"/>
              </p:ext>
            </p:extLst>
          </p:nvPr>
        </p:nvGraphicFramePr>
        <p:xfrm>
          <a:off x="7513072" y="5840416"/>
          <a:ext cx="1400368" cy="703379"/>
        </p:xfrm>
        <a:graphic>
          <a:graphicData uri="http://schemas.openxmlformats.org/drawingml/2006/table">
            <a:tbl>
              <a:tblPr firstRow="1" firstCol="1" bandRow="1">
                <a:tableStyleId>{5C22544A-7EE6-4342-B048-85BDC9FD1C3A}</a:tableStyleId>
              </a:tblPr>
              <a:tblGrid>
                <a:gridCol w="1400368">
                  <a:extLst>
                    <a:ext uri="{9D8B030D-6E8A-4147-A177-3AD203B41FA5}">
                      <a16:colId xmlns:a16="http://schemas.microsoft.com/office/drawing/2014/main" val="20000"/>
                    </a:ext>
                  </a:extLst>
                </a:gridCol>
              </a:tblGrid>
              <a:tr h="238960">
                <a:tc>
                  <a:txBody>
                    <a:bodyPr/>
                    <a:lstStyle/>
                    <a:p>
                      <a:pPr algn="ctr">
                        <a:lnSpc>
                          <a:spcPts val="1000"/>
                        </a:lnSpc>
                        <a:spcBef>
                          <a:spcPts val="600"/>
                        </a:spcBef>
                        <a:spcAft>
                          <a:spcPts val="0"/>
                        </a:spcAft>
                        <a:tabLst>
                          <a:tab pos="504190" algn="l"/>
                        </a:tabLst>
                      </a:pPr>
                      <a:r>
                        <a:rPr lang="en-GB" sz="700" b="0" dirty="0">
                          <a:solidFill>
                            <a:schemeClr val="bg1"/>
                          </a:solidFill>
                          <a:effectLst/>
                        </a:rPr>
                        <a:t>Third largest industry sector </a:t>
                      </a:r>
                      <a:endParaRPr lang="en-GB" sz="8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55721" marR="55721" marT="0" marB="0" anchor="ctr"/>
                </a:tc>
                <a:extLst>
                  <a:ext uri="{0D108BD9-81ED-4DB2-BD59-A6C34878D82A}">
                    <a16:rowId xmlns:a16="http://schemas.microsoft.com/office/drawing/2014/main" val="10000"/>
                  </a:ext>
                </a:extLst>
              </a:tr>
              <a:tr h="220579">
                <a:tc>
                  <a:txBody>
                    <a:bodyPr/>
                    <a:lstStyle/>
                    <a:p>
                      <a:pPr algn="ctr">
                        <a:lnSpc>
                          <a:spcPts val="1500"/>
                        </a:lnSpc>
                        <a:spcBef>
                          <a:spcPts val="600"/>
                        </a:spcBef>
                        <a:spcAft>
                          <a:spcPts val="0"/>
                        </a:spcAft>
                        <a:tabLst>
                          <a:tab pos="504190" algn="l"/>
                        </a:tabLst>
                      </a:pPr>
                      <a:r>
                        <a:rPr lang="en-US" sz="1100" b="0"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Retail</a:t>
                      </a:r>
                      <a:r>
                        <a:rPr lang="en-GB" sz="1100" b="0"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 industry</a:t>
                      </a:r>
                      <a:endParaRPr lang="en-GB" sz="10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38960">
                <a:tc>
                  <a:txBody>
                    <a:bodyPr/>
                    <a:lstStyle/>
                    <a:p>
                      <a:pPr algn="ctr">
                        <a:lnSpc>
                          <a:spcPts val="1000"/>
                        </a:lnSpc>
                        <a:spcBef>
                          <a:spcPts val="600"/>
                        </a:spcBef>
                        <a:spcAft>
                          <a:spcPts val="0"/>
                        </a:spcAft>
                        <a:tabLst>
                          <a:tab pos="504190" algn="l"/>
                        </a:tabLst>
                      </a:pPr>
                      <a:r>
                        <a:rPr lang="en-US" sz="7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rPr>
                        <a:t>9.8</a:t>
                      </a:r>
                      <a:r>
                        <a:rPr lang="en-GB" sz="7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rPr>
                        <a:t>% of all people in employment</a:t>
                      </a:r>
                      <a:endParaRPr lang="en-GB" sz="1000" b="0" dirty="0">
                        <a:solidFill>
                          <a:schemeClr val="bg1"/>
                        </a:solidFill>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D72A378A-FC8F-4C43-9EF6-C7E1B827DFF6}"/>
              </a:ext>
            </a:extLst>
          </p:cNvPr>
          <p:cNvSpPr txBox="1"/>
          <p:nvPr/>
        </p:nvSpPr>
        <p:spPr>
          <a:xfrm>
            <a:off x="188767" y="3095654"/>
            <a:ext cx="2307042" cy="215444"/>
          </a:xfrm>
          <a:prstGeom prst="rect">
            <a:avLst/>
          </a:prstGeom>
          <a:noFill/>
        </p:spPr>
        <p:txBody>
          <a:bodyPr wrap="none" rtlCol="0">
            <a:spAutoFit/>
          </a:bodyPr>
          <a:lstStyle/>
          <a:p>
            <a:r>
              <a:rPr lang="en-GB" sz="800" dirty="0">
                <a:solidFill>
                  <a:schemeClr val="bg2"/>
                </a:solidFill>
              </a:rPr>
              <a:t>Source: Office for National Statistics (2015/16)</a:t>
            </a:r>
            <a:endParaRPr lang="en-GB" dirty="0">
              <a:solidFill>
                <a:schemeClr val="bg2"/>
              </a:solidFill>
            </a:endParaRPr>
          </a:p>
        </p:txBody>
      </p:sp>
      <p:sp>
        <p:nvSpPr>
          <p:cNvPr id="16" name="TextBox 15">
            <a:extLst>
              <a:ext uri="{FF2B5EF4-FFF2-40B4-BE49-F238E27FC236}">
                <a16:creationId xmlns:a16="http://schemas.microsoft.com/office/drawing/2014/main" id="{CCAC1889-469C-4A9D-B786-7D182CEAE6E8}"/>
              </a:ext>
            </a:extLst>
          </p:cNvPr>
          <p:cNvSpPr txBox="1"/>
          <p:nvPr/>
        </p:nvSpPr>
        <p:spPr>
          <a:xfrm>
            <a:off x="8193360" y="5391999"/>
            <a:ext cx="1178528" cy="215444"/>
          </a:xfrm>
          <a:prstGeom prst="rect">
            <a:avLst/>
          </a:prstGeom>
          <a:noFill/>
        </p:spPr>
        <p:txBody>
          <a:bodyPr wrap="none" rtlCol="0">
            <a:spAutoFit/>
          </a:bodyPr>
          <a:lstStyle/>
          <a:p>
            <a:r>
              <a:rPr lang="en-GB" sz="800" dirty="0">
                <a:solidFill>
                  <a:schemeClr val="bg2"/>
                </a:solidFill>
              </a:rPr>
              <a:t>Source: Census 2011</a:t>
            </a: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73"/>
          <a:stretch/>
        </p:blipFill>
        <p:spPr bwMode="auto">
          <a:xfrm>
            <a:off x="55364" y="857167"/>
            <a:ext cx="4537596" cy="223371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2960" y="3455203"/>
            <a:ext cx="4676775" cy="20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2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Deprivation</a:t>
            </a:r>
          </a:p>
          <a:p>
            <a:r>
              <a:rPr lang="en-GB" sz="2000" dirty="0"/>
              <a:t>Exploring deprivation in 'Left-behind' areas, compared to other areas across England</a:t>
            </a:r>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34</a:t>
            </a:fld>
            <a:endParaRPr lang="en-GB"/>
          </a:p>
        </p:txBody>
      </p:sp>
    </p:spTree>
    <p:extLst>
      <p:ext uri="{BB962C8B-B14F-4D97-AF65-F5344CB8AC3E}">
        <p14:creationId xmlns:p14="http://schemas.microsoft.com/office/powerpoint/2010/main" val="330909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26EE31-2281-4832-8F53-7A5FEF1F4F49}" type="slidenum">
              <a:rPr lang="en-GB" smtClean="0"/>
              <a:pPr/>
              <a:t>35</a:t>
            </a:fld>
            <a:endParaRPr lang="en-GB" dirty="0"/>
          </a:p>
        </p:txBody>
      </p:sp>
      <p:sp>
        <p:nvSpPr>
          <p:cNvPr id="8" name="Content Placeholder 1"/>
          <p:cNvSpPr txBox="1">
            <a:spLocks/>
          </p:cNvSpPr>
          <p:nvPr/>
        </p:nvSpPr>
        <p:spPr>
          <a:xfrm>
            <a:off x="488504" y="908720"/>
            <a:ext cx="4032448" cy="2371149"/>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tables on the right compare the proportion of working age people receiving unemployment benefits (JSA and Universal Credit) in 'Left-behind' areas and comparators. </a:t>
            </a:r>
            <a:br>
              <a:rPr lang="en-GB" dirty="0"/>
            </a:br>
            <a:br>
              <a:rPr lang="en-GB" dirty="0"/>
            </a:br>
            <a:r>
              <a:rPr lang="en-GB" dirty="0">
                <a:solidFill>
                  <a:schemeClr val="bg2"/>
                </a:solidFill>
              </a:rPr>
              <a:t>'Left-behind' areas have a higher proportion of people who are unemployed (</a:t>
            </a:r>
            <a:r>
              <a:rPr lang="en-GB" b="1" dirty="0">
                <a:solidFill>
                  <a:schemeClr val="bg2"/>
                </a:solidFill>
              </a:rPr>
              <a:t>6%</a:t>
            </a:r>
            <a:r>
              <a:rPr lang="en-GB" dirty="0">
                <a:solidFill>
                  <a:schemeClr val="bg2"/>
                </a:solidFill>
              </a:rPr>
              <a:t>) than across other deprived areas (</a:t>
            </a:r>
            <a:r>
              <a:rPr lang="en-GB" b="1" dirty="0">
                <a:solidFill>
                  <a:schemeClr val="bg2"/>
                </a:solidFill>
              </a:rPr>
              <a:t>5.3%</a:t>
            </a:r>
            <a:r>
              <a:rPr lang="en-GB" dirty="0">
                <a:solidFill>
                  <a:schemeClr val="bg2"/>
                </a:solidFill>
              </a:rPr>
              <a:t>) and England as a whole (</a:t>
            </a:r>
            <a:r>
              <a:rPr lang="en-GB" b="1" dirty="0">
                <a:solidFill>
                  <a:schemeClr val="bg2"/>
                </a:solidFill>
              </a:rPr>
              <a:t>2.6%</a:t>
            </a:r>
            <a:r>
              <a:rPr lang="en-GB" dirty="0">
                <a:solidFill>
                  <a:schemeClr val="bg2"/>
                </a:solidFill>
              </a:rPr>
              <a:t>). The unemployment rate is higher for young adults at </a:t>
            </a:r>
            <a:r>
              <a:rPr lang="en-GB" b="1" dirty="0">
                <a:solidFill>
                  <a:schemeClr val="bg2"/>
                </a:solidFill>
              </a:rPr>
              <a:t>8.8%</a:t>
            </a:r>
            <a:r>
              <a:rPr lang="en-GB" dirty="0">
                <a:solidFill>
                  <a:schemeClr val="bg2"/>
                </a:solidFill>
              </a:rPr>
              <a:t>. This is likely to be linked to the relatively low levels of jobs opportunities available locally (see economy section above)</a:t>
            </a:r>
          </a:p>
        </p:txBody>
      </p:sp>
      <p:sp>
        <p:nvSpPr>
          <p:cNvPr id="9" name="Content Placeholder 1"/>
          <p:cNvSpPr txBox="1">
            <a:spLocks/>
          </p:cNvSpPr>
          <p:nvPr/>
        </p:nvSpPr>
        <p:spPr>
          <a:xfrm>
            <a:off x="251184" y="103034"/>
            <a:ext cx="9417100" cy="432048"/>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bg2"/>
                </a:solidFill>
              </a:rPr>
              <a:t>People living in 'Left-behind' areas are twice as likely to be unemployed as the national average…</a:t>
            </a:r>
          </a:p>
        </p:txBody>
      </p:sp>
      <p:sp>
        <p:nvSpPr>
          <p:cNvPr id="12" name="TextBox 11"/>
          <p:cNvSpPr txBox="1"/>
          <p:nvPr/>
        </p:nvSpPr>
        <p:spPr>
          <a:xfrm>
            <a:off x="8191935" y="2373655"/>
            <a:ext cx="808235" cy="215444"/>
          </a:xfrm>
          <a:prstGeom prst="rect">
            <a:avLst/>
          </a:prstGeom>
          <a:noFill/>
        </p:spPr>
        <p:txBody>
          <a:bodyPr wrap="none" rtlCol="0">
            <a:spAutoFit/>
          </a:bodyPr>
          <a:lstStyle/>
          <a:p>
            <a:r>
              <a:rPr lang="en-GB" sz="800" dirty="0"/>
              <a:t>Source: DWP</a:t>
            </a:r>
            <a:endParaRPr lang="en-GB" dirty="0"/>
          </a:p>
        </p:txBody>
      </p:sp>
      <p:sp>
        <p:nvSpPr>
          <p:cNvPr id="13" name="Content Placeholder 1">
            <a:extLst>
              <a:ext uri="{FF2B5EF4-FFF2-40B4-BE49-F238E27FC236}">
                <a16:creationId xmlns:a16="http://schemas.microsoft.com/office/drawing/2014/main" id="{1A0651AB-5273-4650-9C96-A79B6A8B37AC}"/>
              </a:ext>
            </a:extLst>
          </p:cNvPr>
          <p:cNvSpPr txBox="1">
            <a:spLocks/>
          </p:cNvSpPr>
          <p:nvPr/>
        </p:nvSpPr>
        <p:spPr>
          <a:xfrm>
            <a:off x="5673080" y="3573016"/>
            <a:ext cx="3969005" cy="1613097"/>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line chart on the left tracks the unemployment rate from 2004 to 2019 across 'Left-behind' areas and comparator areas. </a:t>
            </a:r>
          </a:p>
          <a:p>
            <a:pPr>
              <a:spcBef>
                <a:spcPts val="400"/>
              </a:spcBef>
              <a:spcAft>
                <a:spcPts val="400"/>
              </a:spcAft>
            </a:pPr>
            <a:r>
              <a:rPr lang="en-GB" dirty="0">
                <a:solidFill>
                  <a:schemeClr val="bg2"/>
                </a:solidFill>
              </a:rPr>
              <a:t>The chart shows that in 2004, the unemployment rate was lower than across other deprived areas. However, during the financial crises of 2008, unemployment rose at a faster rate than the national average and has remained slightly higher than the across other deprived areas in subsequent years.</a:t>
            </a:r>
          </a:p>
        </p:txBody>
      </p:sp>
      <p:sp>
        <p:nvSpPr>
          <p:cNvPr id="15" name="TextBox 14">
            <a:extLst>
              <a:ext uri="{FF2B5EF4-FFF2-40B4-BE49-F238E27FC236}">
                <a16:creationId xmlns:a16="http://schemas.microsoft.com/office/drawing/2014/main" id="{551819CB-5FB9-4EFF-9B8A-5C166A02BE6E}"/>
              </a:ext>
            </a:extLst>
          </p:cNvPr>
          <p:cNvSpPr txBox="1"/>
          <p:nvPr/>
        </p:nvSpPr>
        <p:spPr>
          <a:xfrm>
            <a:off x="4520952" y="6057334"/>
            <a:ext cx="808235" cy="215444"/>
          </a:xfrm>
          <a:prstGeom prst="rect">
            <a:avLst/>
          </a:prstGeom>
          <a:noFill/>
        </p:spPr>
        <p:txBody>
          <a:bodyPr wrap="none" rtlCol="0">
            <a:spAutoFit/>
          </a:bodyPr>
          <a:lstStyle/>
          <a:p>
            <a:r>
              <a:rPr lang="en-GB" sz="800" dirty="0">
                <a:solidFill>
                  <a:schemeClr val="bg2"/>
                </a:solidFill>
              </a:rPr>
              <a:t>Source: DWP</a:t>
            </a:r>
            <a:endParaRPr lang="en-GB" dirty="0">
              <a:solidFill>
                <a:schemeClr val="bg2"/>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835584233"/>
              </p:ext>
            </p:extLst>
          </p:nvPr>
        </p:nvGraphicFramePr>
        <p:xfrm>
          <a:off x="5817096" y="1412776"/>
          <a:ext cx="1347416" cy="913067"/>
        </p:xfrm>
        <a:graphic>
          <a:graphicData uri="http://schemas.openxmlformats.org/drawingml/2006/table">
            <a:tbl>
              <a:tblPr/>
              <a:tblGrid>
                <a:gridCol w="1347416">
                  <a:extLst>
                    <a:ext uri="{9D8B030D-6E8A-4147-A177-3AD203B41FA5}">
                      <a16:colId xmlns:a16="http://schemas.microsoft.com/office/drawing/2014/main" val="20000"/>
                    </a:ext>
                  </a:extLst>
                </a:gridCol>
              </a:tblGrid>
              <a:tr h="254000">
                <a:tc>
                  <a:txBody>
                    <a:bodyPr/>
                    <a:lstStyle/>
                    <a:p>
                      <a:pPr algn="ctr">
                        <a:lnSpc>
                          <a:spcPts val="1000"/>
                        </a:lnSpc>
                        <a:spcBef>
                          <a:spcPts val="600"/>
                        </a:spcBef>
                        <a:spcAft>
                          <a:spcPts val="0"/>
                        </a:spcAft>
                        <a:tabLst>
                          <a:tab pos="504190" algn="l"/>
                        </a:tabLst>
                      </a:pPr>
                      <a:r>
                        <a:rPr lang="en-GB" sz="800" dirty="0">
                          <a:solidFill>
                            <a:srgbClr val="002DB2"/>
                          </a:solidFill>
                          <a:latin typeface="Arial Unicode MS"/>
                          <a:ea typeface="Arial Unicode MS"/>
                          <a:cs typeface="Arial Unicode MS"/>
                        </a:rPr>
                        <a:t>Unemployment Benefit (</a:t>
                      </a:r>
                      <a:r>
                        <a:rPr lang="en-GB" sz="800">
                          <a:solidFill>
                            <a:srgbClr val="002DB2"/>
                          </a:solidFill>
                          <a:latin typeface="Arial Unicode MS"/>
                          <a:ea typeface="Arial Unicode MS"/>
                          <a:cs typeface="Arial Unicode MS"/>
                        </a:rPr>
                        <a:t>JSA and </a:t>
                      </a:r>
                      <a:r>
                        <a:rPr lang="en-GB" sz="800" dirty="0">
                          <a:solidFill>
                            <a:srgbClr val="002DB2"/>
                          </a:solidFill>
                          <a:latin typeface="Arial Unicode MS"/>
                          <a:ea typeface="Arial Unicode MS"/>
                          <a:cs typeface="Arial Unicode MS"/>
                        </a:rPr>
                        <a:t>UC) claimants (Apr-19)</a:t>
                      </a:r>
                      <a:endParaRPr lang="en-GB" sz="1000" dirty="0">
                        <a:latin typeface="Arial Unicode MS"/>
                        <a:ea typeface="Times New Roman"/>
                        <a:cs typeface="Times New Roman"/>
                      </a:endParaRPr>
                    </a:p>
                  </a:txBody>
                  <a:tcPr marL="68580" marR="68580" marT="0" marB="0" anchor="ctr">
                    <a:lnL w="12700" cap="flat" cmpd="sng" algn="ctr">
                      <a:solidFill>
                        <a:srgbClr val="002DB2"/>
                      </a:solidFill>
                      <a:prstDash val="solid"/>
                      <a:round/>
                      <a:headEnd type="none" w="med" len="med"/>
                      <a:tailEnd type="none" w="med" len="med"/>
                    </a:lnL>
                    <a:lnR w="12700" cap="flat" cmpd="sng" algn="ctr">
                      <a:solidFill>
                        <a:srgbClr val="002DB2"/>
                      </a:solidFill>
                      <a:prstDash val="solid"/>
                      <a:round/>
                      <a:headEnd type="none" w="med" len="med"/>
                      <a:tailEnd type="none" w="med" len="med"/>
                    </a:lnR>
                    <a:lnT w="12700" cap="flat" cmpd="sng" algn="ctr">
                      <a:solidFill>
                        <a:srgbClr val="002DB2"/>
                      </a:solidFill>
                      <a:prstDash val="solid"/>
                      <a:round/>
                      <a:headEnd type="none" w="med" len="med"/>
                      <a:tailEnd type="none" w="med" len="med"/>
                    </a:lnT>
                    <a:lnB w="12700" cap="flat" cmpd="sng" algn="ctr">
                      <a:solidFill>
                        <a:srgbClr val="002DB2"/>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88925">
                <a:tc>
                  <a:txBody>
                    <a:bodyPr/>
                    <a:lstStyle/>
                    <a:p>
                      <a:pPr algn="ctr">
                        <a:lnSpc>
                          <a:spcPts val="2300"/>
                        </a:lnSpc>
                        <a:spcBef>
                          <a:spcPts val="600"/>
                        </a:spcBef>
                        <a:spcAft>
                          <a:spcPts val="0"/>
                        </a:spcAft>
                        <a:tabLst>
                          <a:tab pos="504190" algn="l"/>
                        </a:tabLst>
                      </a:pPr>
                      <a:r>
                        <a:rPr lang="en-GB" sz="1200" dirty="0">
                          <a:solidFill>
                            <a:srgbClr val="002DB2"/>
                          </a:solidFill>
                          <a:latin typeface="Arial Unicode MS"/>
                          <a:ea typeface="Arial Unicode MS"/>
                          <a:cs typeface="Arial Unicode MS"/>
                        </a:rPr>
                        <a:t>81,968</a:t>
                      </a:r>
                      <a:endParaRPr lang="en-GB" sz="1000" dirty="0">
                        <a:latin typeface="Arial Unicode MS"/>
                        <a:ea typeface="Times New Roman"/>
                        <a:cs typeface="Times New Roman"/>
                      </a:endParaRPr>
                    </a:p>
                  </a:txBody>
                  <a:tcPr marL="68580" marR="68580" marT="0" marB="0" anchor="ctr">
                    <a:lnL w="12700" cap="flat" cmpd="sng" algn="ctr">
                      <a:solidFill>
                        <a:srgbClr val="002DB2"/>
                      </a:solidFill>
                      <a:prstDash val="solid"/>
                      <a:round/>
                      <a:headEnd type="none" w="med" len="med"/>
                      <a:tailEnd type="none" w="med" len="med"/>
                    </a:lnL>
                    <a:lnR w="12700" cap="flat" cmpd="sng" algn="ctr">
                      <a:solidFill>
                        <a:srgbClr val="002DB2"/>
                      </a:solidFill>
                      <a:prstDash val="solid"/>
                      <a:round/>
                      <a:headEnd type="none" w="med" len="med"/>
                      <a:tailEnd type="none" w="med" len="med"/>
                    </a:lnR>
                    <a:lnT w="12700" cap="flat" cmpd="sng" algn="ctr">
                      <a:solidFill>
                        <a:srgbClr val="002DB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0190">
                <a:tc>
                  <a:txBody>
                    <a:bodyPr/>
                    <a:lstStyle/>
                    <a:p>
                      <a:pPr algn="ctr">
                        <a:lnSpc>
                          <a:spcPts val="1000"/>
                        </a:lnSpc>
                        <a:spcBef>
                          <a:spcPts val="600"/>
                        </a:spcBef>
                        <a:spcAft>
                          <a:spcPts val="0"/>
                        </a:spcAft>
                        <a:tabLst>
                          <a:tab pos="504190" algn="l"/>
                        </a:tabLst>
                      </a:pPr>
                      <a:r>
                        <a:rPr lang="en-GB" sz="700" dirty="0">
                          <a:solidFill>
                            <a:srgbClr val="FFFFFF"/>
                          </a:solidFill>
                          <a:latin typeface="Arial Unicode MS"/>
                          <a:ea typeface="Arial Unicode MS"/>
                          <a:cs typeface="Arial Unicode MS"/>
                        </a:rPr>
                        <a:t>6.0% </a:t>
                      </a:r>
                      <a:r>
                        <a:rPr lang="en-GB" sz="700">
                          <a:solidFill>
                            <a:srgbClr val="FFFFFF"/>
                          </a:solidFill>
                          <a:latin typeface="Arial Unicode MS"/>
                          <a:ea typeface="Arial Unicode MS"/>
                          <a:cs typeface="Arial Unicode MS"/>
                        </a:rPr>
                        <a:t>(England </a:t>
                      </a:r>
                      <a:r>
                        <a:rPr lang="en-GB" sz="700" dirty="0">
                          <a:solidFill>
                            <a:srgbClr val="FFFFFF"/>
                          </a:solidFill>
                          <a:latin typeface="Arial Unicode MS"/>
                          <a:ea typeface="Arial Unicode MS"/>
                          <a:cs typeface="Arial Unicode MS"/>
                        </a:rPr>
                        <a:t>average = 2.6%)</a:t>
                      </a:r>
                      <a:endParaRPr lang="en-GB" sz="1000" dirty="0">
                        <a:latin typeface="Arial Unicode M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B2"/>
                    </a:solidFill>
                  </a:tcPr>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17636371"/>
              </p:ext>
            </p:extLst>
          </p:nvPr>
        </p:nvGraphicFramePr>
        <p:xfrm>
          <a:off x="7545288" y="1412776"/>
          <a:ext cx="1285776" cy="913067"/>
        </p:xfrm>
        <a:graphic>
          <a:graphicData uri="http://schemas.openxmlformats.org/drawingml/2006/table">
            <a:tbl>
              <a:tblPr/>
              <a:tblGrid>
                <a:gridCol w="1285776">
                  <a:extLst>
                    <a:ext uri="{9D8B030D-6E8A-4147-A177-3AD203B41FA5}">
                      <a16:colId xmlns:a16="http://schemas.microsoft.com/office/drawing/2014/main" val="20000"/>
                    </a:ext>
                  </a:extLst>
                </a:gridCol>
              </a:tblGrid>
              <a:tr h="0">
                <a:tc>
                  <a:txBody>
                    <a:bodyPr/>
                    <a:lstStyle/>
                    <a:p>
                      <a:pPr algn="ctr">
                        <a:lnSpc>
                          <a:spcPts val="1000"/>
                        </a:lnSpc>
                        <a:spcBef>
                          <a:spcPts val="600"/>
                        </a:spcBef>
                        <a:spcAft>
                          <a:spcPts val="0"/>
                        </a:spcAft>
                        <a:tabLst>
                          <a:tab pos="504190" algn="l"/>
                        </a:tabLst>
                      </a:pPr>
                      <a:r>
                        <a:rPr lang="en-GB" sz="800" dirty="0">
                          <a:solidFill>
                            <a:srgbClr val="002DB2"/>
                          </a:solidFill>
                          <a:latin typeface="Arial Unicode MS"/>
                          <a:ea typeface="Arial Unicode MS"/>
                          <a:cs typeface="Arial Unicode MS"/>
                        </a:rPr>
                        <a:t>Youth unemployment (JSA/UC) claimants aged 18-24) (Apr-19)</a:t>
                      </a:r>
                      <a:endParaRPr lang="en-GB" sz="1000" dirty="0">
                        <a:latin typeface="Arial Unicode MS"/>
                        <a:ea typeface="Times New Roman"/>
                        <a:cs typeface="Times New Roman"/>
                      </a:endParaRPr>
                    </a:p>
                  </a:txBody>
                  <a:tcPr marL="68580" marR="68580" marT="0" marB="0" anchor="ctr">
                    <a:lnL w="12700" cap="flat" cmpd="sng" algn="ctr">
                      <a:solidFill>
                        <a:srgbClr val="002DB2"/>
                      </a:solidFill>
                      <a:prstDash val="solid"/>
                      <a:round/>
                      <a:headEnd type="none" w="med" len="med"/>
                      <a:tailEnd type="none" w="med" len="med"/>
                    </a:lnL>
                    <a:lnR w="12700" cap="flat" cmpd="sng" algn="ctr">
                      <a:solidFill>
                        <a:srgbClr val="002DB2"/>
                      </a:solidFill>
                      <a:prstDash val="solid"/>
                      <a:round/>
                      <a:headEnd type="none" w="med" len="med"/>
                      <a:tailEnd type="none" w="med" len="med"/>
                    </a:lnR>
                    <a:lnT w="12700" cap="flat" cmpd="sng" algn="ctr">
                      <a:solidFill>
                        <a:srgbClr val="002DB2"/>
                      </a:solidFill>
                      <a:prstDash val="solid"/>
                      <a:round/>
                      <a:headEnd type="none" w="med" len="med"/>
                      <a:tailEnd type="none" w="med" len="med"/>
                    </a:lnT>
                    <a:lnB w="12700" cap="flat" cmpd="sng" algn="ctr">
                      <a:solidFill>
                        <a:srgbClr val="002DB2"/>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88925">
                <a:tc>
                  <a:txBody>
                    <a:bodyPr/>
                    <a:lstStyle/>
                    <a:p>
                      <a:pPr algn="ctr">
                        <a:lnSpc>
                          <a:spcPts val="2300"/>
                        </a:lnSpc>
                        <a:spcBef>
                          <a:spcPts val="600"/>
                        </a:spcBef>
                        <a:spcAft>
                          <a:spcPts val="0"/>
                        </a:spcAft>
                        <a:tabLst>
                          <a:tab pos="504190" algn="l"/>
                        </a:tabLst>
                      </a:pPr>
                      <a:r>
                        <a:rPr lang="en-US" sz="1200" dirty="0">
                          <a:solidFill>
                            <a:srgbClr val="002DB2"/>
                          </a:solidFill>
                          <a:latin typeface="Arial Unicode MS"/>
                          <a:ea typeface="Arial Unicode MS"/>
                          <a:cs typeface="Arial Unicode MS"/>
                        </a:rPr>
                        <a:t>16,875</a:t>
                      </a:r>
                      <a:endParaRPr lang="en-GB" sz="1000" dirty="0">
                        <a:latin typeface="Arial Unicode MS"/>
                        <a:ea typeface="Times New Roman"/>
                        <a:cs typeface="Times New Roman"/>
                      </a:endParaRPr>
                    </a:p>
                  </a:txBody>
                  <a:tcPr marL="68580" marR="68580" marT="0" marB="0" anchor="ctr">
                    <a:lnL w="12700" cap="flat" cmpd="sng" algn="ctr">
                      <a:solidFill>
                        <a:srgbClr val="002DB2"/>
                      </a:solidFill>
                      <a:prstDash val="solid"/>
                      <a:round/>
                      <a:headEnd type="none" w="med" len="med"/>
                      <a:tailEnd type="none" w="med" len="med"/>
                    </a:lnL>
                    <a:lnR w="12700" cap="flat" cmpd="sng" algn="ctr">
                      <a:solidFill>
                        <a:srgbClr val="002DB2"/>
                      </a:solidFill>
                      <a:prstDash val="solid"/>
                      <a:round/>
                      <a:headEnd type="none" w="med" len="med"/>
                      <a:tailEnd type="none" w="med" len="med"/>
                    </a:lnR>
                    <a:lnT w="12700" cap="flat" cmpd="sng" algn="ctr">
                      <a:solidFill>
                        <a:srgbClr val="002DB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0190">
                <a:tc>
                  <a:txBody>
                    <a:bodyPr/>
                    <a:lstStyle/>
                    <a:p>
                      <a:pPr algn="ctr">
                        <a:lnSpc>
                          <a:spcPts val="1000"/>
                        </a:lnSpc>
                        <a:spcBef>
                          <a:spcPts val="600"/>
                        </a:spcBef>
                        <a:spcAft>
                          <a:spcPts val="0"/>
                        </a:spcAft>
                        <a:tabLst>
                          <a:tab pos="504190" algn="l"/>
                        </a:tabLst>
                      </a:pPr>
                      <a:r>
                        <a:rPr lang="en-GB" sz="700" dirty="0">
                          <a:solidFill>
                            <a:srgbClr val="FFFFFF"/>
                          </a:solidFill>
                          <a:latin typeface="Arial Unicode MS"/>
                          <a:ea typeface="Arial Unicode MS"/>
                          <a:cs typeface="Arial Unicode MS"/>
                        </a:rPr>
                        <a:t>8.8% </a:t>
                      </a:r>
                      <a:r>
                        <a:rPr lang="en-GB" sz="700">
                          <a:solidFill>
                            <a:srgbClr val="FFFFFF"/>
                          </a:solidFill>
                          <a:latin typeface="Arial Unicode MS"/>
                          <a:ea typeface="Arial Unicode MS"/>
                          <a:cs typeface="Arial Unicode MS"/>
                        </a:rPr>
                        <a:t>(England </a:t>
                      </a:r>
                      <a:r>
                        <a:rPr lang="en-GB" sz="700" dirty="0">
                          <a:solidFill>
                            <a:srgbClr val="FFFFFF"/>
                          </a:solidFill>
                          <a:latin typeface="Arial Unicode MS"/>
                          <a:ea typeface="Arial Unicode MS"/>
                          <a:cs typeface="Arial Unicode MS"/>
                        </a:rPr>
                        <a:t>average = 3.6%)</a:t>
                      </a:r>
                      <a:endParaRPr lang="en-GB" sz="1000" dirty="0">
                        <a:latin typeface="Arial Unicode M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B2"/>
                    </a:solidFill>
                  </a:tcPr>
                </a:tc>
                <a:extLst>
                  <a:ext uri="{0D108BD9-81ED-4DB2-BD59-A6C34878D82A}">
                    <a16:rowId xmlns:a16="http://schemas.microsoft.com/office/drawing/2014/main" val="10002"/>
                  </a:ext>
                </a:extLst>
              </a:tr>
            </a:tbl>
          </a:graphicData>
        </a:graphic>
      </p:graphicFrame>
      <p:sp>
        <p:nvSpPr>
          <p:cNvPr id="18" name="Content Placeholder 1"/>
          <p:cNvSpPr txBox="1">
            <a:spLocks/>
          </p:cNvSpPr>
          <p:nvPr/>
        </p:nvSpPr>
        <p:spPr>
          <a:xfrm>
            <a:off x="5457056" y="2636912"/>
            <a:ext cx="4448944" cy="432048"/>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bg2"/>
                </a:solidFill>
              </a:rPr>
              <a:t>...with 'Left-behind' areas performing less well than other deprived areas in the last 10 years</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81" y="3283213"/>
            <a:ext cx="4421188"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08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2480" y="1020037"/>
            <a:ext cx="3168352" cy="1688883"/>
          </a:xfrm>
        </p:spPr>
        <p:txBody>
          <a:bodyPr numCol="1"/>
          <a:lstStyle/>
          <a:p>
            <a:pPr>
              <a:spcBef>
                <a:spcPts val="400"/>
              </a:spcBef>
              <a:spcAft>
                <a:spcPts val="400"/>
              </a:spcAft>
            </a:pPr>
            <a:r>
              <a:rPr lang="en-GB" dirty="0"/>
              <a:t>The chart on the right compares the proportion of children living in out of work households, lone parent households and children in poverty in 'Left-behind' areas and comparator areas. </a:t>
            </a:r>
          </a:p>
          <a:p>
            <a:pPr>
              <a:spcBef>
                <a:spcPts val="400"/>
              </a:spcBef>
              <a:spcAft>
                <a:spcPts val="400"/>
              </a:spcAft>
            </a:pPr>
            <a:r>
              <a:rPr lang="en-GB" b="1" dirty="0">
                <a:solidFill>
                  <a:schemeClr val="bg2"/>
                </a:solidFill>
              </a:rPr>
              <a:t>31.6% </a:t>
            </a:r>
            <a:r>
              <a:rPr lang="en-GB" dirty="0">
                <a:solidFill>
                  <a:schemeClr val="bg2"/>
                </a:solidFill>
              </a:rPr>
              <a:t>of children in 'Left-behind' areas are living in poverty, compared with </a:t>
            </a:r>
            <a:r>
              <a:rPr lang="en-GB" b="1" dirty="0">
                <a:solidFill>
                  <a:schemeClr val="bg2"/>
                </a:solidFill>
              </a:rPr>
              <a:t>29.0% </a:t>
            </a:r>
            <a:r>
              <a:rPr lang="en-GB" dirty="0">
                <a:solidFill>
                  <a:schemeClr val="bg2"/>
                </a:solidFill>
              </a:rPr>
              <a:t>in other deprived areas and </a:t>
            </a:r>
            <a:r>
              <a:rPr lang="en-GB" b="1" dirty="0">
                <a:solidFill>
                  <a:schemeClr val="bg2"/>
                </a:solidFill>
              </a:rPr>
              <a:t>16.8%</a:t>
            </a:r>
            <a:r>
              <a:rPr lang="en-GB" dirty="0">
                <a:solidFill>
                  <a:schemeClr val="bg2"/>
                </a:solidFill>
              </a:rPr>
              <a:t> across England</a:t>
            </a:r>
            <a:r>
              <a:rPr lang="en-GB" b="1" dirty="0">
                <a:solidFill>
                  <a:schemeClr val="bg2"/>
                </a:solidFill>
              </a:rPr>
              <a:t>. </a:t>
            </a:r>
            <a:r>
              <a:rPr lang="en-GB" dirty="0">
                <a:solidFill>
                  <a:schemeClr val="bg2"/>
                </a:solidFill>
              </a:rPr>
              <a:t>This is linked to higher levels of worklessness in 'Left-behind' areas with </a:t>
            </a:r>
            <a:r>
              <a:rPr lang="en-GB" b="1" dirty="0">
                <a:solidFill>
                  <a:schemeClr val="bg2"/>
                </a:solidFill>
              </a:rPr>
              <a:t>31%</a:t>
            </a:r>
            <a:r>
              <a:rPr lang="en-GB" dirty="0">
                <a:solidFill>
                  <a:schemeClr val="bg2"/>
                </a:solidFill>
              </a:rPr>
              <a:t> of children in these areas living in families where all adults are out of work (compared with </a:t>
            </a:r>
            <a:r>
              <a:rPr lang="en-GB" b="1" dirty="0">
                <a:solidFill>
                  <a:schemeClr val="bg2"/>
                </a:solidFill>
              </a:rPr>
              <a:t>25%</a:t>
            </a:r>
            <a:r>
              <a:rPr lang="en-GB" dirty="0">
                <a:solidFill>
                  <a:schemeClr val="bg2"/>
                </a:solidFill>
              </a:rPr>
              <a:t> in other deprived areas and just </a:t>
            </a:r>
            <a:r>
              <a:rPr lang="en-GB" b="1" dirty="0">
                <a:solidFill>
                  <a:schemeClr val="bg2"/>
                </a:solidFill>
              </a:rPr>
              <a:t>14%</a:t>
            </a:r>
            <a:r>
              <a:rPr lang="en-GB" dirty="0">
                <a:solidFill>
                  <a:schemeClr val="bg2"/>
                </a:solidFill>
              </a:rPr>
              <a:t> in England as a whole).</a:t>
            </a:r>
            <a:endParaRPr lang="en-GB" b="1" dirty="0">
              <a:solidFill>
                <a:schemeClr val="bg2"/>
              </a:solidFill>
            </a:endParaRPr>
          </a:p>
          <a:p>
            <a:pPr>
              <a:spcBef>
                <a:spcPts val="400"/>
              </a:spcBef>
              <a:spcAft>
                <a:spcPts val="400"/>
              </a:spcAft>
            </a:pPr>
            <a:br>
              <a:rPr lang="en-GB" dirty="0">
                <a:solidFill>
                  <a:schemeClr val="tx1"/>
                </a:solidFill>
              </a:rPr>
            </a:br>
            <a:endParaRPr lang="en-GB" dirty="0">
              <a:solidFill>
                <a:schemeClr val="tx1"/>
              </a:solidFill>
            </a:endParaRPr>
          </a:p>
          <a:p>
            <a:pPr>
              <a:spcBef>
                <a:spcPts val="400"/>
              </a:spcBef>
              <a:spcAft>
                <a:spcPts val="400"/>
              </a:spcAft>
            </a:pPr>
            <a:endParaRPr lang="en-GB" dirty="0">
              <a:solidFill>
                <a:schemeClr val="tx1"/>
              </a:solidFill>
            </a:endParaRPr>
          </a:p>
          <a:p>
            <a:pPr>
              <a:spcBef>
                <a:spcPts val="400"/>
              </a:spcBef>
              <a:spcAft>
                <a:spcPts val="400"/>
              </a:spcAft>
            </a:pPr>
            <a:endParaRPr lang="en-GB" dirty="0">
              <a:solidFill>
                <a:schemeClr val="tx1"/>
              </a:solidFill>
            </a:endParaRPr>
          </a:p>
          <a:p>
            <a:pPr>
              <a:spcBef>
                <a:spcPts val="400"/>
              </a:spcBef>
              <a:spcAft>
                <a:spcPts val="400"/>
              </a:spcAft>
            </a:pPr>
            <a:endParaRPr lang="en-GB" dirty="0">
              <a:solidFill>
                <a:schemeClr val="tx1"/>
              </a:solidFill>
            </a:endParaRPr>
          </a:p>
          <a:p>
            <a:endParaRPr lang="en-GB" sz="1000"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36</a:t>
            </a:fld>
            <a:endParaRPr lang="en-GB" dirty="0"/>
          </a:p>
        </p:txBody>
      </p:sp>
      <p:sp>
        <p:nvSpPr>
          <p:cNvPr id="9" name="Content Placeholder 1"/>
          <p:cNvSpPr txBox="1">
            <a:spLocks/>
          </p:cNvSpPr>
          <p:nvPr/>
        </p:nvSpPr>
        <p:spPr>
          <a:xfrm>
            <a:off x="296935" y="120514"/>
            <a:ext cx="9126278" cy="432048"/>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tx1">
                    <a:lumMod val="65000"/>
                    <a:lumOff val="35000"/>
                  </a:schemeClr>
                </a:solidFill>
              </a:rPr>
              <a:t>Just under one-in three children in 'Left-behind' areas are living in poverty, </a:t>
            </a:r>
            <a:r>
              <a:rPr lang="en-GB" sz="1630" b="1" dirty="0">
                <a:solidFill>
                  <a:schemeClr val="bg2"/>
                </a:solidFill>
              </a:rPr>
              <a:t>higher than across other deprived areas </a:t>
            </a:r>
            <a:r>
              <a:rPr lang="en-GB" sz="1630" b="1" dirty="0">
                <a:solidFill>
                  <a:schemeClr val="tx1">
                    <a:lumMod val="65000"/>
                    <a:lumOff val="35000"/>
                  </a:schemeClr>
                </a:solidFill>
              </a:rPr>
              <a:t>and nearly double the national average…</a:t>
            </a:r>
            <a:endParaRPr lang="en-GB" sz="1630" b="1" dirty="0">
              <a:solidFill>
                <a:srgbClr val="FF0000"/>
              </a:solidFill>
            </a:endParaRPr>
          </a:p>
        </p:txBody>
      </p:sp>
      <p:sp>
        <p:nvSpPr>
          <p:cNvPr id="11" name="Content Placeholder 1">
            <a:extLst>
              <a:ext uri="{FF2B5EF4-FFF2-40B4-BE49-F238E27FC236}">
                <a16:creationId xmlns:a16="http://schemas.microsoft.com/office/drawing/2014/main" id="{B49333D2-1DF7-4498-807E-1B6534064ECE}"/>
              </a:ext>
            </a:extLst>
          </p:cNvPr>
          <p:cNvSpPr txBox="1">
            <a:spLocks/>
          </p:cNvSpPr>
          <p:nvPr/>
        </p:nvSpPr>
        <p:spPr>
          <a:xfrm>
            <a:off x="5961112" y="4498182"/>
            <a:ext cx="3741680" cy="1368152"/>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line chart shows the year on year change in the proportion of children in out of work households. </a:t>
            </a:r>
            <a:r>
              <a:rPr lang="en-GB" dirty="0">
                <a:solidFill>
                  <a:schemeClr val="bg2"/>
                </a:solidFill>
              </a:rPr>
              <a:t>The chart shows that the relative position of 'Left-behind' areas has worsened in recent years, mirroring, the unemployment trends (as shown on the previous page).</a:t>
            </a:r>
            <a:br>
              <a:rPr lang="en-GB" dirty="0">
                <a:solidFill>
                  <a:schemeClr val="bg2"/>
                </a:solidFill>
              </a:rPr>
            </a:br>
            <a:br>
              <a:rPr lang="en-GB" dirty="0">
                <a:solidFill>
                  <a:schemeClr val="bg2"/>
                </a:solidFill>
              </a:rPr>
            </a:br>
            <a:r>
              <a:rPr lang="en-GB" dirty="0">
                <a:solidFill>
                  <a:schemeClr val="bg2"/>
                </a:solidFill>
              </a:rPr>
              <a:t>In 2006 the proportion of children in out of work families was lower than across other deprived areas. However, by 2016 the position had reversed. </a:t>
            </a:r>
          </a:p>
          <a:p>
            <a:pPr>
              <a:spcBef>
                <a:spcPts val="400"/>
              </a:spcBef>
              <a:spcAft>
                <a:spcPts val="400"/>
              </a:spcAft>
            </a:pPr>
            <a:endParaRPr lang="en-GB" sz="1400" dirty="0">
              <a:solidFill>
                <a:schemeClr val="bg2"/>
              </a:solidFill>
            </a:endParaRPr>
          </a:p>
        </p:txBody>
      </p:sp>
      <p:sp>
        <p:nvSpPr>
          <p:cNvPr id="10" name="TextBox 9">
            <a:extLst>
              <a:ext uri="{FF2B5EF4-FFF2-40B4-BE49-F238E27FC236}">
                <a16:creationId xmlns:a16="http://schemas.microsoft.com/office/drawing/2014/main" id="{4D490B5E-B55A-444D-9C59-812AFFC3F95D}"/>
              </a:ext>
            </a:extLst>
          </p:cNvPr>
          <p:cNvSpPr txBox="1"/>
          <p:nvPr/>
        </p:nvSpPr>
        <p:spPr>
          <a:xfrm>
            <a:off x="8625408" y="3081176"/>
            <a:ext cx="808235" cy="215444"/>
          </a:xfrm>
          <a:prstGeom prst="rect">
            <a:avLst/>
          </a:prstGeom>
          <a:noFill/>
        </p:spPr>
        <p:txBody>
          <a:bodyPr wrap="none" rtlCol="0">
            <a:spAutoFit/>
          </a:bodyPr>
          <a:lstStyle/>
          <a:p>
            <a:r>
              <a:rPr lang="en-GB" sz="800" dirty="0">
                <a:solidFill>
                  <a:schemeClr val="bg2"/>
                </a:solidFill>
              </a:rPr>
              <a:t>Source: DWP</a:t>
            </a:r>
            <a:endParaRPr lang="en-GB" dirty="0">
              <a:solidFill>
                <a:schemeClr val="bg2"/>
              </a:solidFill>
            </a:endParaRPr>
          </a:p>
        </p:txBody>
      </p:sp>
      <p:sp>
        <p:nvSpPr>
          <p:cNvPr id="12" name="TextBox 11">
            <a:extLst>
              <a:ext uri="{FF2B5EF4-FFF2-40B4-BE49-F238E27FC236}">
                <a16:creationId xmlns:a16="http://schemas.microsoft.com/office/drawing/2014/main" id="{C84166AC-071D-478E-8A0F-A32C4FC2A63D}"/>
              </a:ext>
            </a:extLst>
          </p:cNvPr>
          <p:cNvSpPr txBox="1"/>
          <p:nvPr/>
        </p:nvSpPr>
        <p:spPr>
          <a:xfrm>
            <a:off x="4792836" y="6198935"/>
            <a:ext cx="808235" cy="215444"/>
          </a:xfrm>
          <a:prstGeom prst="rect">
            <a:avLst/>
          </a:prstGeom>
          <a:noFill/>
        </p:spPr>
        <p:txBody>
          <a:bodyPr wrap="none" rtlCol="0">
            <a:spAutoFit/>
          </a:bodyPr>
          <a:lstStyle/>
          <a:p>
            <a:r>
              <a:rPr lang="en-GB" sz="800" dirty="0"/>
              <a:t>Source: DWP</a:t>
            </a:r>
            <a:endParaRPr lang="en-GB"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821" y="1020037"/>
            <a:ext cx="6435750" cy="184971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50" y="4075918"/>
            <a:ext cx="5394622" cy="180135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p:cNvSpPr txBox="1">
            <a:spLocks/>
          </p:cNvSpPr>
          <p:nvPr/>
        </p:nvSpPr>
        <p:spPr>
          <a:xfrm>
            <a:off x="5961112" y="3350257"/>
            <a:ext cx="3765730" cy="432048"/>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tx1">
                    <a:lumMod val="65000"/>
                    <a:lumOff val="35000"/>
                  </a:schemeClr>
                </a:solidFill>
              </a:rPr>
              <a:t>…with left-behind areas falling behind other deprived areas in terms of reducing child poverty</a:t>
            </a:r>
            <a:endParaRPr lang="en-GB" sz="1630" b="1" dirty="0">
              <a:solidFill>
                <a:srgbClr val="FF0000"/>
              </a:solidFill>
            </a:endParaRPr>
          </a:p>
        </p:txBody>
      </p:sp>
    </p:spTree>
    <p:extLst>
      <p:ext uri="{BB962C8B-B14F-4D97-AF65-F5344CB8AC3E}">
        <p14:creationId xmlns:p14="http://schemas.microsoft.com/office/powerpoint/2010/main" val="96203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619" y="1265400"/>
            <a:ext cx="5271062" cy="1584175"/>
          </a:xfrm>
        </p:spPr>
        <p:txBody>
          <a:bodyPr numCol="1"/>
          <a:lstStyle/>
          <a:p>
            <a:pPr>
              <a:spcBef>
                <a:spcPts val="400"/>
              </a:spcBef>
              <a:spcAft>
                <a:spcPts val="400"/>
              </a:spcAft>
            </a:pPr>
            <a:r>
              <a:rPr lang="en-GB" dirty="0"/>
              <a:t>The table below shows the % of people receiving DWP benefits - payable to all people of working age (16-64) who need additional financial support due to low income, worklessness, poor health, caring responsibilities, bereavement or disability. The following benefits are included: Universal Credit. Bereavement Benefit, Carers Allowance, Incapacity Benefit/Severe Disablement Allowance, Income Support, Jobseekers Allowance, Pension Credit and Widows Benefit. </a:t>
            </a:r>
          </a:p>
        </p:txBody>
      </p:sp>
      <p:sp>
        <p:nvSpPr>
          <p:cNvPr id="3" name="Slide Number Placeholder 2"/>
          <p:cNvSpPr>
            <a:spLocks noGrp="1"/>
          </p:cNvSpPr>
          <p:nvPr>
            <p:ph type="sldNum" sz="quarter" idx="12"/>
          </p:nvPr>
        </p:nvSpPr>
        <p:spPr/>
        <p:txBody>
          <a:bodyPr/>
          <a:lstStyle/>
          <a:p>
            <a:fld id="{BE26EE31-2281-4832-8F53-7A5FEF1F4F49}" type="slidenum">
              <a:rPr lang="en-GB" smtClean="0"/>
              <a:pPr/>
              <a:t>37</a:t>
            </a:fld>
            <a:endParaRPr lang="en-GB" dirty="0"/>
          </a:p>
        </p:txBody>
      </p:sp>
      <p:sp>
        <p:nvSpPr>
          <p:cNvPr id="9" name="Content Placeholder 1"/>
          <p:cNvSpPr txBox="1">
            <a:spLocks/>
          </p:cNvSpPr>
          <p:nvPr/>
        </p:nvSpPr>
        <p:spPr>
          <a:xfrm>
            <a:off x="412750" y="140739"/>
            <a:ext cx="8788722" cy="38742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00" b="1" dirty="0">
                <a:solidFill>
                  <a:schemeClr val="tx1">
                    <a:lumMod val="65000"/>
                    <a:lumOff val="35000"/>
                  </a:schemeClr>
                </a:solidFill>
              </a:rPr>
              <a:t>Just under one-in-three working age adults are in receipt of at least one welfare benefit – higher than across other deprived areas and nearly double the benefit claimant rate across England as a whole...</a:t>
            </a:r>
            <a:endParaRPr lang="en-GB" sz="1600" b="1" dirty="0">
              <a:solidFill>
                <a:srgbClr val="FF0000"/>
              </a:solidFill>
            </a:endParaRPr>
          </a:p>
          <a:p>
            <a:endParaRPr lang="en-GB" sz="1600" b="1" dirty="0">
              <a:solidFill>
                <a:srgbClr val="FF0000"/>
              </a:solidFill>
            </a:endParaRPr>
          </a:p>
        </p:txBody>
      </p:sp>
      <p:sp>
        <p:nvSpPr>
          <p:cNvPr id="12" name="TextBox 11"/>
          <p:cNvSpPr txBox="1"/>
          <p:nvPr/>
        </p:nvSpPr>
        <p:spPr>
          <a:xfrm>
            <a:off x="6537176" y="6356355"/>
            <a:ext cx="2887329" cy="215444"/>
          </a:xfrm>
          <a:prstGeom prst="rect">
            <a:avLst/>
          </a:prstGeom>
          <a:noFill/>
        </p:spPr>
        <p:txBody>
          <a:bodyPr wrap="none" rtlCol="0">
            <a:spAutoFit/>
          </a:bodyPr>
          <a:lstStyle/>
          <a:p>
            <a:r>
              <a:rPr lang="en-GB" sz="800" dirty="0">
                <a:solidFill>
                  <a:schemeClr val="bg2"/>
                </a:solidFill>
              </a:rPr>
              <a:t>Source: Department for </a:t>
            </a:r>
            <a:r>
              <a:rPr lang="en-GB" sz="800">
                <a:solidFill>
                  <a:schemeClr val="bg2"/>
                </a:solidFill>
              </a:rPr>
              <a:t>Work and </a:t>
            </a:r>
            <a:r>
              <a:rPr lang="en-GB" sz="800" dirty="0">
                <a:solidFill>
                  <a:schemeClr val="bg2"/>
                </a:solidFill>
              </a:rPr>
              <a:t>Pensions (DWP) May-18</a:t>
            </a:r>
            <a:endParaRPr lang="en-GB" dirty="0">
              <a:solidFill>
                <a:schemeClr val="bg2"/>
              </a:solidFill>
            </a:endParaRPr>
          </a:p>
        </p:txBody>
      </p:sp>
      <p:sp>
        <p:nvSpPr>
          <p:cNvPr id="10" name="Content Placeholder 1"/>
          <p:cNvSpPr txBox="1">
            <a:spLocks/>
          </p:cNvSpPr>
          <p:nvPr/>
        </p:nvSpPr>
        <p:spPr>
          <a:xfrm>
            <a:off x="162717" y="4465875"/>
            <a:ext cx="5271062" cy="1390789"/>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solidFill>
                  <a:schemeClr val="bg2"/>
                </a:solidFill>
              </a:rPr>
              <a:t>The data shows that </a:t>
            </a:r>
            <a:r>
              <a:rPr lang="en-GB" b="1" dirty="0">
                <a:solidFill>
                  <a:schemeClr val="bg2"/>
                </a:solidFill>
              </a:rPr>
              <a:t>31.7%</a:t>
            </a:r>
            <a:r>
              <a:rPr lang="en-GB" dirty="0">
                <a:solidFill>
                  <a:schemeClr val="bg2"/>
                </a:solidFill>
              </a:rPr>
              <a:t> of working age people in 'Left-behind' areas are claiming DWP benefits, almost double the proportion across England as a whole (</a:t>
            </a:r>
            <a:r>
              <a:rPr lang="en-GB" b="1" dirty="0">
                <a:solidFill>
                  <a:schemeClr val="bg2"/>
                </a:solidFill>
              </a:rPr>
              <a:t>16.5%</a:t>
            </a:r>
            <a:r>
              <a:rPr lang="en-GB" dirty="0">
                <a:solidFill>
                  <a:schemeClr val="bg2"/>
                </a:solidFill>
              </a:rPr>
              <a:t>). The map on the right shows the Local Authorities with the highest proportion of working age benefit claimants (shaded) with dependent children across England, with the location of 'Left-behind' areas overlaid (with their boundaries shown in black).</a:t>
            </a:r>
          </a:p>
          <a:p>
            <a:pPr>
              <a:spcBef>
                <a:spcPts val="400"/>
              </a:spcBef>
              <a:spcAft>
                <a:spcPts val="400"/>
              </a:spcAft>
            </a:pPr>
            <a:r>
              <a:rPr lang="en-GB" dirty="0">
                <a:solidFill>
                  <a:schemeClr val="bg2"/>
                </a:solidFill>
              </a:rPr>
              <a:t>As shown on the map, the 'Left-behind' areas are far more concentrated in Local Authorities which also have high levels of DWP benefit claimants.</a:t>
            </a:r>
            <a:endParaRPr lang="en-GB" sz="1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275"/>
          <a:stretch/>
        </p:blipFill>
        <p:spPr>
          <a:xfrm>
            <a:off x="5433778" y="980728"/>
            <a:ext cx="4253025" cy="539168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34" t="1352" r="7248" b="-1352"/>
          <a:stretch/>
        </p:blipFill>
        <p:spPr>
          <a:xfrm>
            <a:off x="162717" y="2808452"/>
            <a:ext cx="4896545" cy="1505160"/>
          </a:xfrm>
          <a:prstGeom prst="rect">
            <a:avLst/>
          </a:prstGeom>
        </p:spPr>
      </p:pic>
    </p:spTree>
    <p:extLst>
      <p:ext uri="{BB962C8B-B14F-4D97-AF65-F5344CB8AC3E}">
        <p14:creationId xmlns:p14="http://schemas.microsoft.com/office/powerpoint/2010/main" val="72736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0512" y="980728"/>
            <a:ext cx="8829556" cy="1512168"/>
          </a:xfrm>
        </p:spPr>
        <p:txBody>
          <a:bodyPr numCol="1"/>
          <a:lstStyle/>
          <a:p>
            <a:pPr>
              <a:spcBef>
                <a:spcPts val="400"/>
              </a:spcBef>
              <a:spcAft>
                <a:spcPts val="400"/>
              </a:spcAft>
            </a:pPr>
            <a:r>
              <a:rPr lang="en-GB" dirty="0">
                <a:solidFill>
                  <a:schemeClr val="bg2"/>
                </a:solidFill>
              </a:rPr>
              <a:t>The chart below shows a breakdown of working age DWP benefit claimants by reason for claim.</a:t>
            </a:r>
          </a:p>
          <a:p>
            <a:pPr>
              <a:spcBef>
                <a:spcPts val="400"/>
              </a:spcBef>
              <a:spcAft>
                <a:spcPts val="400"/>
              </a:spcAft>
            </a:pPr>
            <a:r>
              <a:rPr lang="en-GB" dirty="0">
                <a:solidFill>
                  <a:schemeClr val="bg2"/>
                </a:solidFill>
              </a:rPr>
              <a:t>Approximately half of all benefit claimants are claiming due to work-limiting illness, in 'Left-behind' areas and the comparator areas alike.  </a:t>
            </a:r>
          </a:p>
          <a:p>
            <a:pPr>
              <a:spcBef>
                <a:spcPts val="400"/>
              </a:spcBef>
              <a:spcAft>
                <a:spcPts val="400"/>
              </a:spcAft>
            </a:pPr>
            <a:r>
              <a:rPr lang="en-GB" dirty="0">
                <a:solidFill>
                  <a:schemeClr val="bg2"/>
                </a:solidFill>
              </a:rPr>
              <a:t>'Left-behind' areas differ from their comparators in that they contain relatively high proportions of people receiving benefits due to illness and caring responsibilities. While the proportion of working age people claiming benefits due to unemployment is roughly similar across 'Left-behind' areas (</a:t>
            </a:r>
            <a:r>
              <a:rPr lang="en-GB" b="1" dirty="0">
                <a:solidFill>
                  <a:schemeClr val="bg2"/>
                </a:solidFill>
              </a:rPr>
              <a:t>2.6%</a:t>
            </a:r>
            <a:r>
              <a:rPr lang="en-GB" dirty="0">
                <a:solidFill>
                  <a:schemeClr val="bg2"/>
                </a:solidFill>
              </a:rPr>
              <a:t>) and other deprived areas (</a:t>
            </a:r>
            <a:r>
              <a:rPr lang="en-GB" b="1" dirty="0">
                <a:solidFill>
                  <a:schemeClr val="bg2"/>
                </a:solidFill>
              </a:rPr>
              <a:t>2.4%</a:t>
            </a:r>
            <a:r>
              <a:rPr lang="en-GB" dirty="0">
                <a:solidFill>
                  <a:schemeClr val="bg2"/>
                </a:solidFill>
              </a:rPr>
              <a:t>), the proportion claiming due to having a work limiting illness (</a:t>
            </a:r>
            <a:r>
              <a:rPr lang="en-GB" b="1" dirty="0">
                <a:solidFill>
                  <a:schemeClr val="bg2"/>
                </a:solidFill>
              </a:rPr>
              <a:t>11.7%</a:t>
            </a:r>
            <a:r>
              <a:rPr lang="en-GB" dirty="0">
                <a:solidFill>
                  <a:schemeClr val="bg2"/>
                </a:solidFill>
              </a:rPr>
              <a:t>), being a lone parent on low income (</a:t>
            </a:r>
            <a:r>
              <a:rPr lang="en-GB" b="1" dirty="0">
                <a:solidFill>
                  <a:schemeClr val="bg2"/>
                </a:solidFill>
              </a:rPr>
              <a:t>2.5%</a:t>
            </a:r>
            <a:r>
              <a:rPr lang="en-GB" dirty="0">
                <a:solidFill>
                  <a:schemeClr val="bg2"/>
                </a:solidFill>
              </a:rPr>
              <a:t>) or being a full time carer (</a:t>
            </a:r>
            <a:r>
              <a:rPr lang="en-GB" b="1" dirty="0">
                <a:solidFill>
                  <a:schemeClr val="bg2"/>
                </a:solidFill>
              </a:rPr>
              <a:t>3.4%</a:t>
            </a:r>
            <a:r>
              <a:rPr lang="en-GB" dirty="0">
                <a:solidFill>
                  <a:schemeClr val="bg2"/>
                </a:solidFill>
              </a:rPr>
              <a:t>) are notably higher than across other deprived areas (</a:t>
            </a:r>
            <a:r>
              <a:rPr lang="en-GB" b="1" dirty="0">
                <a:solidFill>
                  <a:schemeClr val="bg2"/>
                </a:solidFill>
              </a:rPr>
              <a:t>9.8%</a:t>
            </a:r>
            <a:r>
              <a:rPr lang="en-GB" dirty="0">
                <a:solidFill>
                  <a:schemeClr val="bg2"/>
                </a:solidFill>
              </a:rPr>
              <a:t>, </a:t>
            </a:r>
            <a:r>
              <a:rPr lang="en-GB" b="1" dirty="0">
                <a:solidFill>
                  <a:schemeClr val="bg2"/>
                </a:solidFill>
              </a:rPr>
              <a:t>1.9% </a:t>
            </a:r>
            <a:r>
              <a:rPr lang="en-GB" dirty="0">
                <a:solidFill>
                  <a:schemeClr val="bg2"/>
                </a:solidFill>
              </a:rPr>
              <a:t>and </a:t>
            </a:r>
            <a:r>
              <a:rPr lang="en-GB" b="1" dirty="0">
                <a:solidFill>
                  <a:schemeClr val="bg2"/>
                </a:solidFill>
              </a:rPr>
              <a:t>2.7%</a:t>
            </a:r>
            <a:r>
              <a:rPr lang="en-GB" dirty="0">
                <a:solidFill>
                  <a:schemeClr val="bg2"/>
                </a:solidFill>
              </a:rPr>
              <a:t> of working age people respectively in other deprived areas are in these three claimant groups).</a:t>
            </a:r>
          </a:p>
          <a:p>
            <a:pPr>
              <a:spcBef>
                <a:spcPts val="400"/>
              </a:spcBef>
              <a:spcAft>
                <a:spcPts val="400"/>
              </a:spcAft>
            </a:pPr>
            <a:endParaRPr lang="en-GB" dirty="0">
              <a:solidFill>
                <a:schemeClr val="tx1"/>
              </a:solidFill>
            </a:endParaRPr>
          </a:p>
          <a:p>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38</a:t>
            </a:fld>
            <a:endParaRPr lang="en-GB" dirty="0"/>
          </a:p>
        </p:txBody>
      </p:sp>
      <p:sp>
        <p:nvSpPr>
          <p:cNvPr id="9" name="Content Placeholder 1"/>
          <p:cNvSpPr txBox="1">
            <a:spLocks/>
          </p:cNvSpPr>
          <p:nvPr/>
        </p:nvSpPr>
        <p:spPr>
          <a:xfrm>
            <a:off x="448338" y="200007"/>
            <a:ext cx="8969158" cy="813665"/>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bg2"/>
                </a:solidFill>
              </a:rPr>
              <a:t>...with particularly high levels of benefit receipt for reasons relating to work limiting illness and caring responsibilities. </a:t>
            </a:r>
          </a:p>
        </p:txBody>
      </p:sp>
      <p:sp>
        <p:nvSpPr>
          <p:cNvPr id="7" name="TextBox 6">
            <a:extLst>
              <a:ext uri="{FF2B5EF4-FFF2-40B4-BE49-F238E27FC236}">
                <a16:creationId xmlns:a16="http://schemas.microsoft.com/office/drawing/2014/main" id="{A0A7FBE6-E10C-457A-8C24-6072AA5C7263}"/>
              </a:ext>
            </a:extLst>
          </p:cNvPr>
          <p:cNvSpPr txBox="1"/>
          <p:nvPr/>
        </p:nvSpPr>
        <p:spPr>
          <a:xfrm>
            <a:off x="7660567" y="6248633"/>
            <a:ext cx="1192955" cy="215444"/>
          </a:xfrm>
          <a:prstGeom prst="rect">
            <a:avLst/>
          </a:prstGeom>
          <a:noFill/>
        </p:spPr>
        <p:txBody>
          <a:bodyPr wrap="none" rtlCol="0">
            <a:spAutoFit/>
          </a:bodyPr>
          <a:lstStyle/>
          <a:p>
            <a:r>
              <a:rPr lang="en-GB" sz="800" dirty="0">
                <a:solidFill>
                  <a:schemeClr val="bg2"/>
                </a:solidFill>
              </a:rPr>
              <a:t>Source: DWP, Nov 16</a:t>
            </a:r>
            <a:endParaRPr lang="en-GB" dirty="0">
              <a:solidFill>
                <a:schemeClr val="bg2"/>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535" y="3218239"/>
            <a:ext cx="7137705" cy="303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3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Health</a:t>
            </a:r>
          </a:p>
          <a:p>
            <a:pPr>
              <a:spcBef>
                <a:spcPts val="0"/>
              </a:spcBef>
            </a:pPr>
            <a:r>
              <a:rPr lang="en-GB" sz="2000" dirty="0"/>
              <a:t>Looking at common characteristics in health data for 'Left-behind' areas compared to other areas across England</a:t>
            </a:r>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39</a:t>
            </a:fld>
            <a:endParaRPr lang="en-GB"/>
          </a:p>
        </p:txBody>
      </p:sp>
    </p:spTree>
    <p:extLst>
      <p:ext uri="{BB962C8B-B14F-4D97-AF65-F5344CB8AC3E}">
        <p14:creationId xmlns:p14="http://schemas.microsoft.com/office/powerpoint/2010/main" val="420830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3978" y="980728"/>
            <a:ext cx="9367148" cy="5688632"/>
          </a:xfrm>
        </p:spPr>
        <p:txBody>
          <a:bodyPr spcCol="180000"/>
          <a:lstStyle/>
          <a:p>
            <a:r>
              <a:rPr lang="en-GB" b="1" dirty="0">
                <a:solidFill>
                  <a:schemeClr val="bg2"/>
                </a:solidFill>
              </a:rPr>
              <a:t>About this research</a:t>
            </a:r>
          </a:p>
          <a:p>
            <a:r>
              <a:rPr lang="en-GB" dirty="0">
                <a:solidFill>
                  <a:schemeClr val="bg2"/>
                </a:solidFill>
              </a:rPr>
              <a:t>Analysis of the spatial distribution of 'Left-behind' areas is a growing concern for social policy with a range of studies starting to explore underlying factors contributing to areas being 'Left-behind' – including low levels of social mobility, low skills or declining industries and exclusion from external investment by the public and voluntary sector. Local Trust have commissioned OCSI to provide a quantitative definition of 'Left-behind' areas. </a:t>
            </a:r>
          </a:p>
          <a:p>
            <a:pPr>
              <a:spcBef>
                <a:spcPts val="400"/>
              </a:spcBef>
              <a:spcAft>
                <a:spcPts val="400"/>
              </a:spcAft>
            </a:pPr>
            <a:r>
              <a:rPr lang="en-GB" dirty="0">
                <a:solidFill>
                  <a:schemeClr val="bg2"/>
                </a:solidFill>
              </a:rPr>
              <a:t>This report is the final output in the second phase of the project – and presents  a baseline evidence base for the revised Phase 2 'Left-behind' areas. The Phase 2 'Left-behind' areas were developed following consultation with key stakeholders to refine the model methodology and component indicators proposed in Phase 1 of the project. These changes have produced a revised list of 'Left-behind' areas which are presented in this report. The report compares the performance of the Phase 2 'Left-behind' areas on key socio-economic indicators against the performance in other deprived areas which have not been identified as 'Left-behind' and in the context of England as a whole. </a:t>
            </a:r>
          </a:p>
          <a:p>
            <a:pPr>
              <a:spcBef>
                <a:spcPts val="400"/>
              </a:spcBef>
              <a:spcAft>
                <a:spcPts val="400"/>
              </a:spcAft>
            </a:pPr>
            <a:r>
              <a:rPr lang="en-GB" dirty="0">
                <a:solidFill>
                  <a:schemeClr val="bg2"/>
                </a:solidFill>
              </a:rPr>
              <a:t>This report is accompanied by the</a:t>
            </a:r>
            <a:r>
              <a:rPr lang="en-GB" i="1" dirty="0">
                <a:solidFill>
                  <a:schemeClr val="bg2"/>
                </a:solidFill>
              </a:rPr>
              <a:t> </a:t>
            </a:r>
            <a:r>
              <a:rPr lang="en-GB" i="1" dirty="0"/>
              <a:t>Domains and indicators in the Phase 2 Community Needs Index </a:t>
            </a:r>
            <a:r>
              <a:rPr lang="en-GB" dirty="0">
                <a:solidFill>
                  <a:schemeClr val="bg2"/>
                </a:solidFill>
              </a:rPr>
              <a:t>report which outlined the revised set of key socio-economic indicators and domains which were used to produce the C</a:t>
            </a:r>
            <a:r>
              <a:rPr lang="en-GB" i="1" dirty="0">
                <a:solidFill>
                  <a:schemeClr val="bg2"/>
                </a:solidFill>
              </a:rPr>
              <a:t>ommunity need Index component of the </a:t>
            </a:r>
            <a:r>
              <a:rPr lang="en-GB" dirty="0">
                <a:solidFill>
                  <a:schemeClr val="bg2"/>
                </a:solidFill>
              </a:rPr>
              <a:t>'Left-behind' areas measure.</a:t>
            </a:r>
          </a:p>
          <a:p>
            <a:pPr>
              <a:spcBef>
                <a:spcPts val="400"/>
              </a:spcBef>
              <a:spcAft>
                <a:spcPts val="400"/>
              </a:spcAft>
            </a:pPr>
            <a:endParaRPr lang="en-GB" b="1" dirty="0">
              <a:solidFill>
                <a:schemeClr val="bg2"/>
              </a:solidFill>
            </a:endParaRPr>
          </a:p>
          <a:p>
            <a:pPr>
              <a:spcBef>
                <a:spcPts val="400"/>
              </a:spcBef>
              <a:spcAft>
                <a:spcPts val="400"/>
              </a:spcAft>
            </a:pPr>
            <a:endParaRPr lang="en-GB" b="1" dirty="0">
              <a:solidFill>
                <a:schemeClr val="bg2"/>
              </a:solidFill>
            </a:endParaRPr>
          </a:p>
          <a:p>
            <a:pPr>
              <a:spcBef>
                <a:spcPts val="400"/>
              </a:spcBef>
              <a:spcAft>
                <a:spcPts val="400"/>
              </a:spcAft>
            </a:pPr>
            <a:endParaRPr lang="en-GB" b="1" dirty="0">
              <a:solidFill>
                <a:schemeClr val="bg2"/>
              </a:solidFill>
            </a:endParaRPr>
          </a:p>
          <a:p>
            <a:pPr>
              <a:spcBef>
                <a:spcPts val="400"/>
              </a:spcBef>
              <a:spcAft>
                <a:spcPts val="400"/>
              </a:spcAft>
            </a:pPr>
            <a:endParaRPr lang="en-GB" b="1" dirty="0">
              <a:solidFill>
                <a:schemeClr val="bg2"/>
              </a:solidFill>
            </a:endParaRPr>
          </a:p>
          <a:p>
            <a:pPr>
              <a:spcBef>
                <a:spcPts val="400"/>
              </a:spcBef>
              <a:spcAft>
                <a:spcPts val="400"/>
              </a:spcAft>
            </a:pPr>
            <a:endParaRPr lang="en-GB" b="1" dirty="0">
              <a:solidFill>
                <a:schemeClr val="bg2"/>
              </a:solidFill>
            </a:endParaRPr>
          </a:p>
          <a:p>
            <a:pPr>
              <a:spcBef>
                <a:spcPts val="400"/>
              </a:spcBef>
              <a:spcAft>
                <a:spcPts val="400"/>
              </a:spcAft>
            </a:pPr>
            <a:r>
              <a:rPr lang="en-GB" b="1" dirty="0">
                <a:solidFill>
                  <a:schemeClr val="bg2"/>
                </a:solidFill>
              </a:rPr>
              <a:t>Structure of the report</a:t>
            </a:r>
          </a:p>
          <a:p>
            <a:pPr>
              <a:spcBef>
                <a:spcPts val="400"/>
              </a:spcBef>
              <a:spcAft>
                <a:spcPts val="400"/>
              </a:spcAft>
            </a:pPr>
            <a:r>
              <a:rPr lang="en-GB" dirty="0">
                <a:solidFill>
                  <a:schemeClr val="bg2"/>
                </a:solidFill>
              </a:rPr>
              <a:t>The report is divided into the following sections:</a:t>
            </a:r>
          </a:p>
          <a:p>
            <a:pPr marL="171450" indent="-171450">
              <a:spcBef>
                <a:spcPts val="400"/>
              </a:spcBef>
              <a:spcAft>
                <a:spcPts val="400"/>
              </a:spcAft>
              <a:buFont typeface="Arial" panose="020B0604020202020204" pitchFamily="34" charset="0"/>
              <a:buChar char="•"/>
            </a:pPr>
            <a:r>
              <a:rPr lang="en-GB" dirty="0">
                <a:solidFill>
                  <a:schemeClr val="bg2"/>
                </a:solidFill>
              </a:rPr>
              <a:t>Methodology</a:t>
            </a:r>
          </a:p>
          <a:p>
            <a:pPr marL="171450" indent="-171450">
              <a:spcBef>
                <a:spcPts val="400"/>
              </a:spcBef>
              <a:spcAft>
                <a:spcPts val="400"/>
              </a:spcAft>
              <a:buFont typeface="Arial" panose="020B0604020202020204" pitchFamily="34" charset="0"/>
              <a:buChar char="•"/>
            </a:pPr>
            <a:r>
              <a:rPr lang="en-GB" dirty="0">
                <a:solidFill>
                  <a:schemeClr val="bg2"/>
                </a:solidFill>
              </a:rPr>
              <a:t>Community Needs Index</a:t>
            </a:r>
          </a:p>
          <a:p>
            <a:pPr marL="171450" indent="-171450">
              <a:spcBef>
                <a:spcPts val="400"/>
              </a:spcBef>
              <a:spcAft>
                <a:spcPts val="400"/>
              </a:spcAft>
              <a:buFont typeface="Arial" panose="020B0604020202020204" pitchFamily="34" charset="0"/>
              <a:buChar char="•"/>
            </a:pPr>
            <a:r>
              <a:rPr lang="en-GB" dirty="0">
                <a:solidFill>
                  <a:schemeClr val="bg2"/>
                </a:solidFill>
              </a:rPr>
              <a:t>Location of 'Left-behind' areas</a:t>
            </a:r>
          </a:p>
          <a:p>
            <a:pPr marL="171450" indent="-171450">
              <a:spcBef>
                <a:spcPts val="400"/>
              </a:spcBef>
              <a:spcAft>
                <a:spcPts val="400"/>
              </a:spcAft>
              <a:buFont typeface="Arial" panose="020B0604020202020204" pitchFamily="34" charset="0"/>
              <a:buChar char="•"/>
            </a:pPr>
            <a:r>
              <a:rPr lang="en-GB" dirty="0">
                <a:solidFill>
                  <a:schemeClr val="bg2"/>
                </a:solidFill>
              </a:rPr>
              <a:t>Population</a:t>
            </a:r>
          </a:p>
          <a:p>
            <a:pPr marL="171450" indent="-171450">
              <a:spcBef>
                <a:spcPts val="400"/>
              </a:spcBef>
              <a:spcAft>
                <a:spcPts val="400"/>
              </a:spcAft>
              <a:buFont typeface="Arial" panose="020B0604020202020204" pitchFamily="34" charset="0"/>
              <a:buChar char="•"/>
            </a:pPr>
            <a:r>
              <a:rPr lang="en-GB" dirty="0">
                <a:solidFill>
                  <a:schemeClr val="bg2"/>
                </a:solidFill>
              </a:rPr>
              <a:t>Housing</a:t>
            </a:r>
          </a:p>
          <a:p>
            <a:pPr marL="171450" indent="-171450">
              <a:spcBef>
                <a:spcPts val="400"/>
              </a:spcBef>
              <a:spcAft>
                <a:spcPts val="400"/>
              </a:spcAft>
              <a:buFont typeface="Arial" panose="020B0604020202020204" pitchFamily="34" charset="0"/>
              <a:buChar char="•"/>
            </a:pPr>
            <a:r>
              <a:rPr lang="en-GB" dirty="0">
                <a:solidFill>
                  <a:schemeClr val="bg2"/>
                </a:solidFill>
              </a:rPr>
              <a:t>Economy</a:t>
            </a:r>
          </a:p>
          <a:p>
            <a:pPr marL="171450" indent="-171450">
              <a:spcBef>
                <a:spcPts val="400"/>
              </a:spcBef>
              <a:spcAft>
                <a:spcPts val="400"/>
              </a:spcAft>
              <a:buFont typeface="Arial" panose="020B0604020202020204" pitchFamily="34" charset="0"/>
              <a:buChar char="•"/>
            </a:pPr>
            <a:r>
              <a:rPr lang="en-GB" dirty="0">
                <a:solidFill>
                  <a:schemeClr val="bg2"/>
                </a:solidFill>
              </a:rPr>
              <a:t>Deprivation</a:t>
            </a:r>
          </a:p>
          <a:p>
            <a:pPr marL="171450" indent="-171450">
              <a:spcBef>
                <a:spcPts val="400"/>
              </a:spcBef>
              <a:spcAft>
                <a:spcPts val="400"/>
              </a:spcAft>
              <a:buFont typeface="Arial" panose="020B0604020202020204" pitchFamily="34" charset="0"/>
              <a:buChar char="•"/>
            </a:pPr>
            <a:r>
              <a:rPr lang="en-GB" dirty="0">
                <a:solidFill>
                  <a:schemeClr val="bg2"/>
                </a:solidFill>
              </a:rPr>
              <a:t>Health</a:t>
            </a:r>
          </a:p>
          <a:p>
            <a:pPr marL="171450" indent="-171450">
              <a:spcBef>
                <a:spcPts val="400"/>
              </a:spcBef>
              <a:spcAft>
                <a:spcPts val="400"/>
              </a:spcAft>
              <a:buFont typeface="Arial" panose="020B0604020202020204" pitchFamily="34" charset="0"/>
              <a:buChar char="•"/>
            </a:pPr>
            <a:r>
              <a:rPr lang="en-GB" dirty="0">
                <a:solidFill>
                  <a:schemeClr val="bg2"/>
                </a:solidFill>
              </a:rPr>
              <a:t>Crime</a:t>
            </a:r>
          </a:p>
          <a:p>
            <a:pPr marL="171450" indent="-171450">
              <a:spcBef>
                <a:spcPts val="400"/>
              </a:spcBef>
              <a:spcAft>
                <a:spcPts val="400"/>
              </a:spcAft>
              <a:buFont typeface="Arial" panose="020B0604020202020204" pitchFamily="34" charset="0"/>
              <a:buChar char="•"/>
            </a:pPr>
            <a:r>
              <a:rPr lang="en-GB" dirty="0">
                <a:solidFill>
                  <a:schemeClr val="bg2"/>
                </a:solidFill>
              </a:rPr>
              <a:t>Education and skills</a:t>
            </a:r>
          </a:p>
          <a:p>
            <a:pPr marL="171450" indent="-171450">
              <a:spcBef>
                <a:spcPts val="400"/>
              </a:spcBef>
              <a:spcAft>
                <a:spcPts val="400"/>
              </a:spcAft>
              <a:buFont typeface="Arial" panose="020B0604020202020204" pitchFamily="34" charset="0"/>
              <a:buChar char="•"/>
            </a:pPr>
            <a:r>
              <a:rPr lang="en-GB" dirty="0">
                <a:solidFill>
                  <a:schemeClr val="bg2"/>
                </a:solidFill>
              </a:rPr>
              <a:t>Access and services</a:t>
            </a:r>
          </a:p>
          <a:p>
            <a:pPr marL="171450" indent="-171450">
              <a:spcBef>
                <a:spcPts val="400"/>
              </a:spcBef>
              <a:spcAft>
                <a:spcPts val="400"/>
              </a:spcAft>
              <a:buFont typeface="Arial" panose="020B0604020202020204" pitchFamily="34" charset="0"/>
              <a:buChar char="•"/>
            </a:pPr>
            <a:endParaRPr lang="en-GB" b="1" dirty="0">
              <a:solidFill>
                <a:schemeClr val="bg2"/>
              </a:solidFill>
            </a:endParaRPr>
          </a:p>
          <a:p>
            <a:pPr marL="171450" indent="-171450">
              <a:spcBef>
                <a:spcPts val="400"/>
              </a:spcBef>
              <a:spcAft>
                <a:spcPts val="400"/>
              </a:spcAft>
              <a:buFont typeface="Arial" panose="020B0604020202020204" pitchFamily="34" charset="0"/>
              <a:buChar char="•"/>
            </a:pPr>
            <a:endParaRPr lang="en-GB" b="1" dirty="0">
              <a:solidFill>
                <a:schemeClr val="bg2"/>
              </a:solidFill>
            </a:endParaRPr>
          </a:p>
          <a:p>
            <a:pPr marL="171450" indent="-171450">
              <a:spcBef>
                <a:spcPts val="400"/>
              </a:spcBef>
              <a:spcAft>
                <a:spcPts val="400"/>
              </a:spcAft>
              <a:buFont typeface="Arial" panose="020B0604020202020204" pitchFamily="34" charset="0"/>
              <a:buChar char="•"/>
            </a:pPr>
            <a:endParaRPr lang="en-GB" b="1" dirty="0">
              <a:solidFill>
                <a:schemeClr val="bg2"/>
              </a:solidFill>
            </a:endParaRPr>
          </a:p>
          <a:p>
            <a:pPr marL="171450" indent="-171450">
              <a:spcBef>
                <a:spcPts val="400"/>
              </a:spcBef>
              <a:spcAft>
                <a:spcPts val="400"/>
              </a:spcAft>
              <a:buFont typeface="Arial" panose="020B0604020202020204" pitchFamily="34" charset="0"/>
              <a:buChar char="•"/>
            </a:pPr>
            <a:endParaRPr lang="en-GB" b="1" dirty="0">
              <a:solidFill>
                <a:schemeClr val="bg2"/>
              </a:solidFill>
            </a:endParaRPr>
          </a:p>
          <a:p>
            <a:pPr marL="171450" indent="-171450">
              <a:spcBef>
                <a:spcPts val="400"/>
              </a:spcBef>
              <a:spcAft>
                <a:spcPts val="400"/>
              </a:spcAft>
              <a:buFont typeface="Arial" panose="020B0604020202020204" pitchFamily="34" charset="0"/>
              <a:buChar char="•"/>
            </a:pPr>
            <a:endParaRPr lang="en-GB" b="1" dirty="0">
              <a:solidFill>
                <a:schemeClr val="bg2"/>
              </a:solidFill>
            </a:endParaRPr>
          </a:p>
          <a:p>
            <a:pPr marL="171450" indent="-171450">
              <a:spcBef>
                <a:spcPts val="400"/>
              </a:spcBef>
              <a:spcAft>
                <a:spcPts val="400"/>
              </a:spcAft>
              <a:buFont typeface="Arial" panose="020B0604020202020204" pitchFamily="34" charset="0"/>
              <a:buChar char="•"/>
            </a:pPr>
            <a:endParaRPr lang="en-GB" dirty="0">
              <a:solidFill>
                <a:schemeClr val="bg2"/>
              </a:solidFill>
            </a:endParaRPr>
          </a:p>
          <a:p>
            <a:pPr marL="171450" indent="-171450">
              <a:buFont typeface="Arial" panose="020B0604020202020204" pitchFamily="34" charset="0"/>
              <a:buChar char="•"/>
            </a:pPr>
            <a:endParaRPr lang="en-GB" dirty="0">
              <a:solidFill>
                <a:schemeClr val="bg2"/>
              </a:solidFill>
            </a:endParaRPr>
          </a:p>
        </p:txBody>
      </p:sp>
      <p:sp>
        <p:nvSpPr>
          <p:cNvPr id="4" name="Slide Number Placeholder 3"/>
          <p:cNvSpPr>
            <a:spLocks noGrp="1"/>
          </p:cNvSpPr>
          <p:nvPr>
            <p:ph type="sldNum" sz="quarter" idx="12"/>
          </p:nvPr>
        </p:nvSpPr>
        <p:spPr>
          <a:xfrm>
            <a:off x="200472" y="6448251"/>
            <a:ext cx="2311400" cy="365125"/>
          </a:xfrm>
        </p:spPr>
        <p:txBody>
          <a:bodyPr/>
          <a:lstStyle/>
          <a:p>
            <a:fld id="{BE26EE31-2281-4832-8F53-7A5FEF1F4F49}" type="slidenum">
              <a:rPr lang="en-GB" smtClean="0"/>
              <a:pPr/>
              <a:t>4</a:t>
            </a:fld>
            <a:endParaRPr lang="en-GB" dirty="0"/>
          </a:p>
        </p:txBody>
      </p:sp>
      <p:sp>
        <p:nvSpPr>
          <p:cNvPr id="5" name="Title 4"/>
          <p:cNvSpPr>
            <a:spLocks noGrp="1"/>
          </p:cNvSpPr>
          <p:nvPr>
            <p:ph type="title"/>
          </p:nvPr>
        </p:nvSpPr>
        <p:spPr>
          <a:xfrm>
            <a:off x="410388" y="479215"/>
            <a:ext cx="9067115" cy="360040"/>
          </a:xfrm>
        </p:spPr>
        <p:txBody>
          <a:bodyPr/>
          <a:lstStyle/>
          <a:p>
            <a:r>
              <a:rPr lang="en-GB" sz="1630" b="1" dirty="0"/>
              <a:t>Introduction</a:t>
            </a:r>
          </a:p>
        </p:txBody>
      </p:sp>
    </p:spTree>
    <p:extLst>
      <p:ext uri="{BB962C8B-B14F-4D97-AF65-F5344CB8AC3E}">
        <p14:creationId xmlns:p14="http://schemas.microsoft.com/office/powerpoint/2010/main" val="216615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8808D1-C8FA-4E3A-A337-5A896F84BB50}"/>
              </a:ext>
            </a:extLst>
          </p:cNvPr>
          <p:cNvSpPr txBox="1"/>
          <p:nvPr/>
        </p:nvSpPr>
        <p:spPr>
          <a:xfrm>
            <a:off x="342793" y="273265"/>
            <a:ext cx="9302326" cy="592470"/>
          </a:xfrm>
          <a:prstGeom prst="rect">
            <a:avLst/>
          </a:prstGeom>
          <a:noFill/>
        </p:spPr>
        <p:txBody>
          <a:bodyPr wrap="square" rtlCol="0">
            <a:spAutoFit/>
          </a:bodyPr>
          <a:lstStyle/>
          <a:p>
            <a:r>
              <a:rPr lang="en-GB" sz="1625" b="1" dirty="0">
                <a:solidFill>
                  <a:prstClr val="black">
                    <a:lumMod val="65000"/>
                    <a:lumOff val="35000"/>
                  </a:prstClr>
                </a:solidFill>
              </a:rPr>
              <a:t>'Left-behind' areas experience a lower life expectancy and a higher prevalence of limiting long-term illness than other deprived (non 'Left-behind') areas and England as a whole </a:t>
            </a:r>
          </a:p>
        </p:txBody>
      </p:sp>
      <p:sp>
        <p:nvSpPr>
          <p:cNvPr id="2" name="Rectangle 1"/>
          <p:cNvSpPr/>
          <p:nvPr/>
        </p:nvSpPr>
        <p:spPr>
          <a:xfrm>
            <a:off x="327133" y="1248062"/>
            <a:ext cx="4359972" cy="1015663"/>
          </a:xfrm>
          <a:prstGeom prst="rect">
            <a:avLst/>
          </a:prstGeom>
        </p:spPr>
        <p:txBody>
          <a:bodyPr wrap="square">
            <a:spAutoFit/>
          </a:bodyPr>
          <a:lstStyle/>
          <a:p>
            <a:pPr>
              <a:spcBef>
                <a:spcPts val="325"/>
              </a:spcBef>
              <a:spcAft>
                <a:spcPts val="325"/>
              </a:spcAft>
            </a:pPr>
            <a:r>
              <a:rPr lang="en-GB" sz="1200" dirty="0">
                <a:solidFill>
                  <a:schemeClr val="accent1"/>
                </a:solidFill>
              </a:rPr>
              <a:t>The chart below compares male and female life expectancy across 'Left-behind' areas and comparator areas.</a:t>
            </a:r>
            <a:br>
              <a:rPr lang="en-GB" sz="1200" dirty="0">
                <a:solidFill>
                  <a:schemeClr val="accent1"/>
                </a:solidFill>
              </a:rPr>
            </a:br>
            <a:br>
              <a:rPr lang="en-GB" sz="1200" dirty="0">
                <a:solidFill>
                  <a:schemeClr val="accent1"/>
                </a:solidFill>
              </a:rPr>
            </a:br>
            <a:r>
              <a:rPr lang="en-GB" sz="1200" dirty="0">
                <a:solidFill>
                  <a:schemeClr val="bg2"/>
                </a:solidFill>
              </a:rPr>
              <a:t>People living in 'Left-behind' areas can expect to live three years less than the national average. </a:t>
            </a:r>
          </a:p>
        </p:txBody>
      </p:sp>
      <p:sp>
        <p:nvSpPr>
          <p:cNvPr id="11" name="Rectangle 10"/>
          <p:cNvSpPr/>
          <p:nvPr/>
        </p:nvSpPr>
        <p:spPr>
          <a:xfrm>
            <a:off x="4962058" y="1248062"/>
            <a:ext cx="4359972" cy="1938992"/>
          </a:xfrm>
          <a:prstGeom prst="rect">
            <a:avLst/>
          </a:prstGeom>
        </p:spPr>
        <p:txBody>
          <a:bodyPr wrap="square">
            <a:spAutoFit/>
          </a:bodyPr>
          <a:lstStyle/>
          <a:p>
            <a:pPr>
              <a:spcBef>
                <a:spcPts val="325"/>
              </a:spcBef>
              <a:spcAft>
                <a:spcPts val="325"/>
              </a:spcAft>
            </a:pPr>
            <a:r>
              <a:rPr lang="en-GB" sz="1200" dirty="0">
                <a:solidFill>
                  <a:schemeClr val="accent1"/>
                </a:solidFill>
              </a:rPr>
              <a:t>The chart below shows the proportions of people in different age groups with a limiting long-term illness. </a:t>
            </a:r>
            <a:br>
              <a:rPr lang="en-GB" sz="1200" dirty="0">
                <a:solidFill>
                  <a:schemeClr val="accent1"/>
                </a:solidFill>
              </a:rPr>
            </a:br>
            <a:br>
              <a:rPr lang="en-GB" sz="1200" dirty="0">
                <a:solidFill>
                  <a:schemeClr val="accent1"/>
                </a:solidFill>
              </a:rPr>
            </a:br>
            <a:r>
              <a:rPr lang="en-GB" sz="1200" dirty="0">
                <a:solidFill>
                  <a:schemeClr val="bg2"/>
                </a:solidFill>
              </a:rPr>
              <a:t>Just under one in four (</a:t>
            </a:r>
            <a:r>
              <a:rPr lang="en-GB" sz="1200" b="1" dirty="0">
                <a:solidFill>
                  <a:schemeClr val="bg2"/>
                </a:solidFill>
              </a:rPr>
              <a:t>24%</a:t>
            </a:r>
            <a:r>
              <a:rPr lang="en-GB" sz="1200" dirty="0">
                <a:solidFill>
                  <a:schemeClr val="bg2"/>
                </a:solidFill>
              </a:rPr>
              <a:t>) of people in 'Left-behind' areas have a long-term illness, higher than across other deprived areas (</a:t>
            </a:r>
            <a:r>
              <a:rPr lang="en-GB" sz="1200" b="1" dirty="0">
                <a:solidFill>
                  <a:schemeClr val="bg2"/>
                </a:solidFill>
              </a:rPr>
              <a:t>20%</a:t>
            </a:r>
            <a:r>
              <a:rPr lang="en-GB" sz="1200" dirty="0">
                <a:solidFill>
                  <a:schemeClr val="bg2"/>
                </a:solidFill>
              </a:rPr>
              <a:t>) and England as a whole (</a:t>
            </a:r>
            <a:r>
              <a:rPr lang="en-GB" sz="1200" b="1" dirty="0">
                <a:solidFill>
                  <a:schemeClr val="bg2"/>
                </a:solidFill>
              </a:rPr>
              <a:t>18%</a:t>
            </a:r>
            <a:r>
              <a:rPr lang="en-GB" sz="1200" dirty="0">
                <a:solidFill>
                  <a:schemeClr val="bg2"/>
                </a:solidFill>
              </a:rPr>
              <a:t>). This disparity is seen across all age groups. This is likely to be linked to the high levels of people receiving benefits related to poor health and caring responsibilities (noted in the deprivation section above).</a:t>
            </a:r>
          </a:p>
        </p:txBody>
      </p:sp>
      <p:sp>
        <p:nvSpPr>
          <p:cNvPr id="3" name="Slide Number Placeholder 2"/>
          <p:cNvSpPr>
            <a:spLocks noGrp="1"/>
          </p:cNvSpPr>
          <p:nvPr>
            <p:ph type="sldNum" sz="quarter" idx="12"/>
          </p:nvPr>
        </p:nvSpPr>
        <p:spPr/>
        <p:txBody>
          <a:bodyPr/>
          <a:lstStyle/>
          <a:p>
            <a:fld id="{BE26EE31-2281-4832-8F53-7A5FEF1F4F49}" type="slidenum">
              <a:rPr lang="en-GB" smtClean="0"/>
              <a:pPr/>
              <a:t>40</a:t>
            </a:fld>
            <a:endParaRPr lang="en-GB"/>
          </a:p>
        </p:txBody>
      </p:sp>
      <p:sp>
        <p:nvSpPr>
          <p:cNvPr id="12" name="TextBox 11">
            <a:extLst>
              <a:ext uri="{FF2B5EF4-FFF2-40B4-BE49-F238E27FC236}">
                <a16:creationId xmlns:a16="http://schemas.microsoft.com/office/drawing/2014/main" id="{CBC546A5-C9F6-46DD-B7EF-E487C9EB294D}"/>
              </a:ext>
            </a:extLst>
          </p:cNvPr>
          <p:cNvSpPr txBox="1"/>
          <p:nvPr/>
        </p:nvSpPr>
        <p:spPr>
          <a:xfrm>
            <a:off x="448471" y="6057166"/>
            <a:ext cx="2427268" cy="215444"/>
          </a:xfrm>
          <a:prstGeom prst="rect">
            <a:avLst/>
          </a:prstGeom>
          <a:noFill/>
        </p:spPr>
        <p:txBody>
          <a:bodyPr wrap="none" rtlCol="0">
            <a:spAutoFit/>
          </a:bodyPr>
          <a:lstStyle/>
          <a:p>
            <a:r>
              <a:rPr lang="en-GB" sz="800" dirty="0">
                <a:solidFill>
                  <a:schemeClr val="bg2"/>
                </a:solidFill>
              </a:rPr>
              <a:t>Source: Office for National Statistics (2011-2015)</a:t>
            </a:r>
            <a:endParaRPr lang="en-GB" dirty="0">
              <a:solidFill>
                <a:schemeClr val="bg2"/>
              </a:solidFill>
            </a:endParaRPr>
          </a:p>
        </p:txBody>
      </p:sp>
      <p:sp>
        <p:nvSpPr>
          <p:cNvPr id="13" name="TextBox 12">
            <a:extLst>
              <a:ext uri="{FF2B5EF4-FFF2-40B4-BE49-F238E27FC236}">
                <a16:creationId xmlns:a16="http://schemas.microsoft.com/office/drawing/2014/main" id="{EA726E38-2448-4FA0-A91C-A7B70F3523BB}"/>
              </a:ext>
            </a:extLst>
          </p:cNvPr>
          <p:cNvSpPr txBox="1"/>
          <p:nvPr/>
        </p:nvSpPr>
        <p:spPr>
          <a:xfrm>
            <a:off x="8265368" y="6057166"/>
            <a:ext cx="1178528" cy="215444"/>
          </a:xfrm>
          <a:prstGeom prst="rect">
            <a:avLst/>
          </a:prstGeom>
          <a:noFill/>
        </p:spPr>
        <p:txBody>
          <a:bodyPr wrap="none" rtlCol="0">
            <a:spAutoFit/>
          </a:bodyPr>
          <a:lstStyle/>
          <a:p>
            <a:r>
              <a:rPr lang="en-GB" sz="800" dirty="0">
                <a:solidFill>
                  <a:schemeClr val="bg2"/>
                </a:solidFill>
              </a:rPr>
              <a:t>Source: Census 2011</a:t>
            </a:r>
            <a:endParaRPr lang="en-GB" dirty="0">
              <a:solidFill>
                <a:schemeClr val="bg2"/>
              </a:solidFill>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80" y="2661920"/>
            <a:ext cx="4782102" cy="251489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122" y="3356992"/>
            <a:ext cx="4622823"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5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9B9C65-C06B-4334-A783-F0A4F43ED451}"/>
              </a:ext>
            </a:extLst>
          </p:cNvPr>
          <p:cNvSpPr txBox="1"/>
          <p:nvPr/>
        </p:nvSpPr>
        <p:spPr>
          <a:xfrm>
            <a:off x="210094" y="232339"/>
            <a:ext cx="9717445" cy="592470"/>
          </a:xfrm>
          <a:prstGeom prst="rect">
            <a:avLst/>
          </a:prstGeom>
          <a:noFill/>
        </p:spPr>
        <p:txBody>
          <a:bodyPr wrap="square" rtlCol="0">
            <a:spAutoFit/>
          </a:bodyPr>
          <a:lstStyle/>
          <a:p>
            <a:r>
              <a:rPr lang="en-GB" sz="1625" b="1" dirty="0">
                <a:solidFill>
                  <a:prstClr val="black">
                    <a:lumMod val="65000"/>
                    <a:lumOff val="35000"/>
                  </a:prstClr>
                </a:solidFill>
              </a:rPr>
              <a:t>'Left-behind' areas experience considerably higher levels of lung cancer than the national average…</a:t>
            </a:r>
          </a:p>
        </p:txBody>
      </p:sp>
      <p:sp>
        <p:nvSpPr>
          <p:cNvPr id="2" name="Rectangle 1"/>
          <p:cNvSpPr/>
          <p:nvPr/>
        </p:nvSpPr>
        <p:spPr>
          <a:xfrm>
            <a:off x="138115" y="913799"/>
            <a:ext cx="4898692" cy="1569660"/>
          </a:xfrm>
          <a:prstGeom prst="rect">
            <a:avLst/>
          </a:prstGeom>
        </p:spPr>
        <p:txBody>
          <a:bodyPr wrap="square">
            <a:spAutoFit/>
          </a:bodyPr>
          <a:lstStyle/>
          <a:p>
            <a:r>
              <a:rPr lang="en-GB" sz="1200" dirty="0">
                <a:solidFill>
                  <a:schemeClr val="accent1"/>
                </a:solidFill>
              </a:rPr>
              <a:t>The chart below shows incidence of cancer (with breakdowns for the most common forms of cancer). The data is presented as an incidence ratio (ratio of observed incidence vs expected incidence given the age profile of the population). </a:t>
            </a:r>
            <a:br>
              <a:rPr lang="en-GB" sz="1200" dirty="0">
                <a:solidFill>
                  <a:schemeClr val="accent1"/>
                </a:solidFill>
              </a:rPr>
            </a:br>
            <a:br>
              <a:rPr lang="en-GB" sz="1200" dirty="0">
                <a:solidFill>
                  <a:schemeClr val="bg2"/>
                </a:solidFill>
              </a:rPr>
            </a:br>
            <a:r>
              <a:rPr lang="en-GB" sz="1200" dirty="0">
                <a:solidFill>
                  <a:schemeClr val="bg2"/>
                </a:solidFill>
              </a:rPr>
              <a:t>Overall cancer incidence is higher in 'Left-behind' areas, with these areas showing a particularly high incidence of Lung Cancer (more than </a:t>
            </a:r>
            <a:r>
              <a:rPr lang="en-GB" sz="1200" b="1" dirty="0">
                <a:solidFill>
                  <a:schemeClr val="bg2"/>
                </a:solidFill>
              </a:rPr>
              <a:t>60%</a:t>
            </a:r>
            <a:r>
              <a:rPr lang="en-GB" sz="1200" dirty="0">
                <a:solidFill>
                  <a:schemeClr val="bg2"/>
                </a:solidFill>
              </a:rPr>
              <a:t> above the national incidence rate).  </a:t>
            </a:r>
            <a:endParaRPr lang="en-GB" sz="1200" b="1" dirty="0">
              <a:solidFill>
                <a:schemeClr val="bg2"/>
              </a:solidFill>
            </a:endParaRPr>
          </a:p>
        </p:txBody>
      </p:sp>
      <p:sp>
        <p:nvSpPr>
          <p:cNvPr id="3" name="Rectangle 2"/>
          <p:cNvSpPr/>
          <p:nvPr/>
        </p:nvSpPr>
        <p:spPr>
          <a:xfrm>
            <a:off x="138115" y="5009695"/>
            <a:ext cx="4826713" cy="1569660"/>
          </a:xfrm>
          <a:prstGeom prst="rect">
            <a:avLst/>
          </a:prstGeom>
        </p:spPr>
        <p:txBody>
          <a:bodyPr wrap="square">
            <a:spAutoFit/>
          </a:bodyPr>
          <a:lstStyle/>
          <a:p>
            <a:r>
              <a:rPr lang="en-GB" sz="1200" dirty="0">
                <a:solidFill>
                  <a:schemeClr val="accent1"/>
                </a:solidFill>
              </a:rPr>
              <a:t>The map on the right shows the location of 'Left-behind' areas (shaded in black) overlaid with the areas with the highest incidence of Lung Cancer (coloured). </a:t>
            </a:r>
            <a:br>
              <a:rPr lang="en-GB" sz="1200" dirty="0">
                <a:solidFill>
                  <a:schemeClr val="accent1"/>
                </a:solidFill>
              </a:rPr>
            </a:br>
            <a:br>
              <a:rPr lang="en-GB" sz="1200" dirty="0">
                <a:solidFill>
                  <a:schemeClr val="accent1"/>
                </a:solidFill>
              </a:rPr>
            </a:br>
            <a:r>
              <a:rPr lang="en-GB" sz="1200" dirty="0">
                <a:solidFill>
                  <a:prstClr val="black">
                    <a:lumMod val="65000"/>
                    <a:lumOff val="35000"/>
                  </a:prstClr>
                </a:solidFill>
              </a:rPr>
              <a:t>As can be seen on the map, there is a high degree of overlap between the concentration of 'Left-behind' areas and areas with the highest rates of lung cancer, with the highest overlap in the built up areas of Northern England.</a:t>
            </a:r>
          </a:p>
        </p:txBody>
      </p:sp>
      <p:sp>
        <p:nvSpPr>
          <p:cNvPr id="8" name="Slide Number Placeholder 7"/>
          <p:cNvSpPr>
            <a:spLocks noGrp="1"/>
          </p:cNvSpPr>
          <p:nvPr>
            <p:ph type="sldNum" sz="quarter" idx="12"/>
          </p:nvPr>
        </p:nvSpPr>
        <p:spPr>
          <a:xfrm>
            <a:off x="138115" y="6492875"/>
            <a:ext cx="2311400" cy="365125"/>
          </a:xfrm>
        </p:spPr>
        <p:txBody>
          <a:bodyPr/>
          <a:lstStyle/>
          <a:p>
            <a:fld id="{BE26EE31-2281-4832-8F53-7A5FEF1F4F49}" type="slidenum">
              <a:rPr lang="en-GB" smtClean="0"/>
              <a:pPr/>
              <a:t>41</a:t>
            </a:fld>
            <a:endParaRPr lang="en-GB" dirty="0"/>
          </a:p>
        </p:txBody>
      </p:sp>
      <p:sp>
        <p:nvSpPr>
          <p:cNvPr id="9" name="TextBox 8">
            <a:extLst>
              <a:ext uri="{FF2B5EF4-FFF2-40B4-BE49-F238E27FC236}">
                <a16:creationId xmlns:a16="http://schemas.microsoft.com/office/drawing/2014/main" id="{62E1B6D1-E4F2-4155-AE44-84FBF12ACD0A}"/>
              </a:ext>
            </a:extLst>
          </p:cNvPr>
          <p:cNvSpPr txBox="1"/>
          <p:nvPr/>
        </p:nvSpPr>
        <p:spPr>
          <a:xfrm>
            <a:off x="2153386" y="4737938"/>
            <a:ext cx="2715808" cy="215444"/>
          </a:xfrm>
          <a:prstGeom prst="rect">
            <a:avLst/>
          </a:prstGeom>
          <a:noFill/>
        </p:spPr>
        <p:txBody>
          <a:bodyPr wrap="none" rtlCol="0">
            <a:spAutoFit/>
          </a:bodyPr>
          <a:lstStyle/>
          <a:p>
            <a:r>
              <a:rPr lang="en-GB" sz="800" dirty="0">
                <a:solidFill>
                  <a:schemeClr val="bg2"/>
                </a:solidFill>
              </a:rPr>
              <a:t>Source: Office for National Statistics (2011/12-2014/15)</a:t>
            </a:r>
            <a:endParaRPr lang="en-GB" dirty="0">
              <a:solidFill>
                <a:schemeClr val="bg2"/>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392"/>
          <a:stretch/>
        </p:blipFill>
        <p:spPr>
          <a:xfrm>
            <a:off x="5036807" y="852520"/>
            <a:ext cx="4812737" cy="5851397"/>
          </a:xfrm>
          <a:prstGeom prst="rect">
            <a:avLst/>
          </a:prstGeom>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094" y="2483459"/>
            <a:ext cx="4392613"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4AA184-CE58-4B97-B78A-C109B995345A}"/>
              </a:ext>
            </a:extLst>
          </p:cNvPr>
          <p:cNvSpPr>
            <a:spLocks noGrp="1"/>
          </p:cNvSpPr>
          <p:nvPr>
            <p:ph type="title"/>
          </p:nvPr>
        </p:nvSpPr>
        <p:spPr>
          <a:xfrm>
            <a:off x="317302" y="300069"/>
            <a:ext cx="9067115" cy="924737"/>
          </a:xfrm>
        </p:spPr>
        <p:txBody>
          <a:bodyPr/>
          <a:lstStyle/>
          <a:p>
            <a:r>
              <a:rPr lang="en-GB" sz="1630" b="1" dirty="0">
                <a:solidFill>
                  <a:schemeClr val="tx1">
                    <a:lumMod val="65000"/>
                    <a:lumOff val="35000"/>
                  </a:schemeClr>
                </a:solidFill>
                <a:latin typeface="+mn-lt"/>
                <a:ea typeface="+mn-ea"/>
                <a:cs typeface="+mn-cs"/>
              </a:rPr>
              <a:t>…this is likely to be linked to higher rates of smoking, binge drinking and a lower rate of healthy eating in 'Left-behind' areas compared with other deprived areas and England as a whole….</a:t>
            </a:r>
          </a:p>
        </p:txBody>
      </p:sp>
      <p:sp>
        <p:nvSpPr>
          <p:cNvPr id="2" name="Rectangle 1"/>
          <p:cNvSpPr/>
          <p:nvPr/>
        </p:nvSpPr>
        <p:spPr>
          <a:xfrm>
            <a:off x="317302" y="1053906"/>
            <a:ext cx="5121365" cy="646331"/>
          </a:xfrm>
          <a:prstGeom prst="rect">
            <a:avLst/>
          </a:prstGeom>
        </p:spPr>
        <p:txBody>
          <a:bodyPr wrap="square">
            <a:spAutoFit/>
          </a:bodyPr>
          <a:lstStyle/>
          <a:p>
            <a:r>
              <a:rPr lang="en-GB" sz="1200" dirty="0">
                <a:solidFill>
                  <a:schemeClr val="accent1"/>
                </a:solidFill>
                <a:ea typeface="Arial Unicode MS" panose="020B0604020202020204" pitchFamily="34" charset="-128"/>
                <a:cs typeface="Arial Unicode MS" panose="020B0604020202020204" pitchFamily="34" charset="-128"/>
              </a:rPr>
              <a:t>The chart below shows the levels of smoking, binge drinking and healthy eating levels (consumption of five or more portions of fruit and vegetables a day among adults) in 'Left-behind' areas and comparator areas. </a:t>
            </a:r>
          </a:p>
        </p:txBody>
      </p:sp>
      <p:sp>
        <p:nvSpPr>
          <p:cNvPr id="4" name="Rectangle 3"/>
          <p:cNvSpPr/>
          <p:nvPr/>
        </p:nvSpPr>
        <p:spPr>
          <a:xfrm>
            <a:off x="5533168" y="1032716"/>
            <a:ext cx="4316376" cy="1938992"/>
          </a:xfrm>
          <a:prstGeom prst="rect">
            <a:avLst/>
          </a:prstGeom>
        </p:spPr>
        <p:txBody>
          <a:bodyPr wrap="square">
            <a:spAutoFit/>
          </a:bodyPr>
          <a:lstStyle/>
          <a:p>
            <a:r>
              <a:rPr lang="en-GB" sz="1200" dirty="0">
                <a:solidFill>
                  <a:schemeClr val="bg2"/>
                </a:solidFill>
                <a:ea typeface="Arial Unicode MS" panose="020B0604020202020204" pitchFamily="34" charset="-128"/>
                <a:cs typeface="Arial Unicode MS" panose="020B0604020202020204" pitchFamily="34" charset="-128"/>
              </a:rPr>
              <a:t>The chart shows that more than one-in-three (</a:t>
            </a:r>
            <a:r>
              <a:rPr lang="en-GB" sz="1200" b="1" dirty="0">
                <a:solidFill>
                  <a:schemeClr val="bg2"/>
                </a:solidFill>
                <a:ea typeface="Arial Unicode MS" panose="020B0604020202020204" pitchFamily="34" charset="-128"/>
                <a:cs typeface="Arial Unicode MS" panose="020B0604020202020204" pitchFamily="34" charset="-128"/>
              </a:rPr>
              <a:t>35%</a:t>
            </a:r>
            <a:r>
              <a:rPr lang="en-GB" sz="1200" dirty="0">
                <a:solidFill>
                  <a:schemeClr val="bg2"/>
                </a:solidFill>
                <a:ea typeface="Arial Unicode MS" panose="020B0604020202020204" pitchFamily="34" charset="-128"/>
                <a:cs typeface="Arial Unicode MS" panose="020B0604020202020204" pitchFamily="34" charset="-128"/>
              </a:rPr>
              <a:t>) of adults in 'Left-behind' areas smoke, notably above the smoking rates in other deprived areas (</a:t>
            </a:r>
            <a:r>
              <a:rPr lang="en-GB" sz="1200" b="1" dirty="0">
                <a:solidFill>
                  <a:schemeClr val="bg2"/>
                </a:solidFill>
                <a:ea typeface="Arial Unicode MS" panose="020B0604020202020204" pitchFamily="34" charset="-128"/>
                <a:cs typeface="Arial Unicode MS" panose="020B0604020202020204" pitchFamily="34" charset="-128"/>
              </a:rPr>
              <a:t>31%</a:t>
            </a:r>
            <a:r>
              <a:rPr lang="en-GB" sz="1200" dirty="0">
                <a:solidFill>
                  <a:schemeClr val="bg2"/>
                </a:solidFill>
                <a:ea typeface="Arial Unicode MS" panose="020B0604020202020204" pitchFamily="34" charset="-128"/>
                <a:cs typeface="Arial Unicode MS" panose="020B0604020202020204" pitchFamily="34" charset="-128"/>
              </a:rPr>
              <a:t>) and England as a whole (</a:t>
            </a:r>
            <a:r>
              <a:rPr lang="en-GB" sz="1200" b="1" dirty="0">
                <a:solidFill>
                  <a:schemeClr val="bg2"/>
                </a:solidFill>
                <a:ea typeface="Arial Unicode MS" panose="020B0604020202020204" pitchFamily="34" charset="-128"/>
                <a:cs typeface="Arial Unicode MS" panose="020B0604020202020204" pitchFamily="34" charset="-128"/>
              </a:rPr>
              <a:t>22%</a:t>
            </a:r>
            <a:r>
              <a:rPr lang="en-GB" sz="1200" dirty="0">
                <a:solidFill>
                  <a:schemeClr val="bg2"/>
                </a:solidFill>
                <a:ea typeface="Arial Unicode MS" panose="020B0604020202020204" pitchFamily="34" charset="-128"/>
                <a:cs typeface="Arial Unicode MS" panose="020B0604020202020204" pitchFamily="34" charset="-128"/>
              </a:rPr>
              <a:t>). By contrast, 'Left-behind' areas are less likely to be engaged in healthy eating than comparator areas with less than one-five people eating five or more portions of fruit and vegetables (</a:t>
            </a:r>
            <a:r>
              <a:rPr lang="en-GB" sz="1200" b="1" dirty="0">
                <a:solidFill>
                  <a:schemeClr val="bg2"/>
                </a:solidFill>
                <a:ea typeface="Arial Unicode MS" panose="020B0604020202020204" pitchFamily="34" charset="-128"/>
                <a:cs typeface="Arial Unicode MS" panose="020B0604020202020204" pitchFamily="34" charset="-128"/>
              </a:rPr>
              <a:t>19%</a:t>
            </a:r>
            <a:r>
              <a:rPr lang="en-GB" sz="1200" dirty="0">
                <a:solidFill>
                  <a:schemeClr val="bg2"/>
                </a:solidFill>
                <a:ea typeface="Arial Unicode MS" panose="020B0604020202020204" pitchFamily="34" charset="-128"/>
                <a:cs typeface="Arial Unicode MS" panose="020B0604020202020204" pitchFamily="34" charset="-128"/>
              </a:rPr>
              <a:t>), compared with </a:t>
            </a:r>
            <a:r>
              <a:rPr lang="en-GB" sz="1200" b="1" dirty="0">
                <a:solidFill>
                  <a:schemeClr val="bg2"/>
                </a:solidFill>
                <a:ea typeface="Arial Unicode MS" panose="020B0604020202020204" pitchFamily="34" charset="-128"/>
                <a:cs typeface="Arial Unicode MS" panose="020B0604020202020204" pitchFamily="34" charset="-128"/>
              </a:rPr>
              <a:t>23%</a:t>
            </a:r>
            <a:r>
              <a:rPr lang="en-GB" sz="1200" dirty="0">
                <a:solidFill>
                  <a:schemeClr val="bg2"/>
                </a:solidFill>
                <a:ea typeface="Arial Unicode MS" panose="020B0604020202020204" pitchFamily="34" charset="-128"/>
                <a:cs typeface="Arial Unicode MS" panose="020B0604020202020204" pitchFamily="34" charset="-128"/>
              </a:rPr>
              <a:t> in other deprived areas and </a:t>
            </a:r>
            <a:r>
              <a:rPr lang="en-GB" sz="1200" b="1" dirty="0">
                <a:solidFill>
                  <a:schemeClr val="bg2"/>
                </a:solidFill>
                <a:ea typeface="Arial Unicode MS" panose="020B0604020202020204" pitchFamily="34" charset="-128"/>
                <a:cs typeface="Arial Unicode MS" panose="020B0604020202020204" pitchFamily="34" charset="-128"/>
              </a:rPr>
              <a:t>29% </a:t>
            </a:r>
            <a:r>
              <a:rPr lang="en-GB" sz="1200" dirty="0">
                <a:solidFill>
                  <a:schemeClr val="bg2"/>
                </a:solidFill>
                <a:ea typeface="Arial Unicode MS" panose="020B0604020202020204" pitchFamily="34" charset="-128"/>
                <a:cs typeface="Arial Unicode MS" panose="020B0604020202020204" pitchFamily="34" charset="-128"/>
              </a:rPr>
              <a:t>across England as a whole. There is less disparity in levels of binge drinking, with a slightly higher prevalence seen in 'Left-behind' areas.</a:t>
            </a:r>
          </a:p>
        </p:txBody>
      </p:sp>
      <p:sp>
        <p:nvSpPr>
          <p:cNvPr id="5" name="Slide Number Placeholder 4"/>
          <p:cNvSpPr>
            <a:spLocks noGrp="1"/>
          </p:cNvSpPr>
          <p:nvPr>
            <p:ph type="sldNum" sz="quarter" idx="12"/>
          </p:nvPr>
        </p:nvSpPr>
        <p:spPr/>
        <p:txBody>
          <a:bodyPr/>
          <a:lstStyle/>
          <a:p>
            <a:fld id="{BE26EE31-2281-4832-8F53-7A5FEF1F4F49}" type="slidenum">
              <a:rPr lang="en-GB" smtClean="0"/>
              <a:pPr/>
              <a:t>42</a:t>
            </a:fld>
            <a:endParaRPr lang="en-GB"/>
          </a:p>
        </p:txBody>
      </p:sp>
      <p:sp>
        <p:nvSpPr>
          <p:cNvPr id="8" name="TextBox 7">
            <a:extLst>
              <a:ext uri="{FF2B5EF4-FFF2-40B4-BE49-F238E27FC236}">
                <a16:creationId xmlns:a16="http://schemas.microsoft.com/office/drawing/2014/main" id="{D9096616-256F-4707-970E-2EA0DF903EB3}"/>
              </a:ext>
            </a:extLst>
          </p:cNvPr>
          <p:cNvSpPr txBox="1"/>
          <p:nvPr/>
        </p:nvSpPr>
        <p:spPr>
          <a:xfrm>
            <a:off x="2637744" y="4222898"/>
            <a:ext cx="2299027" cy="215444"/>
          </a:xfrm>
          <a:prstGeom prst="rect">
            <a:avLst/>
          </a:prstGeom>
          <a:noFill/>
        </p:spPr>
        <p:txBody>
          <a:bodyPr wrap="none" rtlCol="0">
            <a:spAutoFit/>
          </a:bodyPr>
          <a:lstStyle/>
          <a:p>
            <a:r>
              <a:rPr lang="en-GB" sz="800" dirty="0">
                <a:solidFill>
                  <a:schemeClr val="bg2"/>
                </a:solidFill>
              </a:rPr>
              <a:t>Source: Health Survey for England 2006-2008</a:t>
            </a:r>
            <a:endParaRPr lang="en-GB" dirty="0">
              <a:solidFill>
                <a:schemeClr val="bg2"/>
              </a:solidFill>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834" y="1813805"/>
            <a:ext cx="4392613" cy="2295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6806" y="3001166"/>
            <a:ext cx="4383088" cy="38241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3467" y="4971360"/>
            <a:ext cx="5121365" cy="1384995"/>
          </a:xfrm>
          <a:prstGeom prst="rect">
            <a:avLst/>
          </a:prstGeom>
        </p:spPr>
        <p:txBody>
          <a:bodyPr wrap="square">
            <a:spAutoFit/>
          </a:bodyPr>
          <a:lstStyle/>
          <a:p>
            <a:r>
              <a:rPr lang="en-GB" sz="1200" dirty="0">
                <a:solidFill>
                  <a:schemeClr val="accent1"/>
                </a:solidFill>
                <a:ea typeface="Arial Unicode MS" panose="020B0604020202020204" pitchFamily="34" charset="-128"/>
                <a:cs typeface="Arial Unicode MS" panose="020B0604020202020204" pitchFamily="34" charset="-128"/>
              </a:rPr>
              <a:t>The chart on the right </a:t>
            </a:r>
            <a:r>
              <a:rPr lang="en-GB" sz="1200" dirty="0">
                <a:solidFill>
                  <a:schemeClr val="accent1"/>
                </a:solidFill>
              </a:rPr>
              <a:t>shows the estimated prevalence of different health conditions in 'Left-behind' areas based on the number of people listed on GP registers in 2017/18. </a:t>
            </a:r>
            <a:r>
              <a:rPr lang="en-GB" sz="1200" dirty="0"/>
              <a:t>The chart shows that people living in 'Left-behind' areas experience particularly high level of Coronary Heart Disease, Diabetes, High Blood Pressure, Obesity and Kidney disease. This is likely to be linked to relatively high levels of smoking, drinking and lower levels of healthy eating identified above.</a:t>
            </a:r>
            <a:endParaRPr lang="en-GB" sz="1200" dirty="0">
              <a:solidFill>
                <a:schemeClr val="accent1"/>
              </a:solidFill>
              <a:ea typeface="Arial Unicode MS" panose="020B0604020202020204" pitchFamily="34" charset="-128"/>
              <a:cs typeface="Arial Unicode MS" panose="020B0604020202020204" pitchFamily="34" charset="-128"/>
            </a:endParaRPr>
          </a:p>
        </p:txBody>
      </p:sp>
      <p:sp>
        <p:nvSpPr>
          <p:cNvPr id="6" name="Rectangle 5"/>
          <p:cNvSpPr/>
          <p:nvPr/>
        </p:nvSpPr>
        <p:spPr>
          <a:xfrm>
            <a:off x="247649" y="4344788"/>
            <a:ext cx="4953000" cy="646331"/>
          </a:xfrm>
          <a:prstGeom prst="rect">
            <a:avLst/>
          </a:prstGeom>
        </p:spPr>
        <p:txBody>
          <a:bodyPr>
            <a:spAutoFit/>
          </a:bodyPr>
          <a:lstStyle/>
          <a:p>
            <a:r>
              <a:rPr lang="en-GB" b="1" dirty="0">
                <a:solidFill>
                  <a:schemeClr val="tx1">
                    <a:lumMod val="65000"/>
                    <a:lumOff val="35000"/>
                  </a:schemeClr>
                </a:solidFill>
              </a:rPr>
              <a:t>…with a higher prevalence of poor health conditions in 'Left-behind' areas </a:t>
            </a:r>
            <a:endParaRPr lang="en-GB" dirty="0"/>
          </a:p>
        </p:txBody>
      </p:sp>
    </p:spTree>
    <p:extLst>
      <p:ext uri="{BB962C8B-B14F-4D97-AF65-F5344CB8AC3E}">
        <p14:creationId xmlns:p14="http://schemas.microsoft.com/office/powerpoint/2010/main" val="293039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9B9C65-C06B-4334-A783-F0A4F43ED451}"/>
              </a:ext>
            </a:extLst>
          </p:cNvPr>
          <p:cNvSpPr txBox="1"/>
          <p:nvPr/>
        </p:nvSpPr>
        <p:spPr>
          <a:xfrm>
            <a:off x="210094" y="232339"/>
            <a:ext cx="9717445" cy="592470"/>
          </a:xfrm>
          <a:prstGeom prst="rect">
            <a:avLst/>
          </a:prstGeom>
          <a:noFill/>
        </p:spPr>
        <p:txBody>
          <a:bodyPr wrap="square" rtlCol="0">
            <a:spAutoFit/>
          </a:bodyPr>
          <a:lstStyle/>
          <a:p>
            <a:r>
              <a:rPr lang="en-GB" sz="1625" b="1" dirty="0">
                <a:solidFill>
                  <a:schemeClr val="bg2"/>
                </a:solidFill>
              </a:rPr>
              <a:t>People living in 'Left-behind' areas are more likely to experience mental health conditions than across other deprived areas.</a:t>
            </a:r>
          </a:p>
        </p:txBody>
      </p:sp>
      <p:sp>
        <p:nvSpPr>
          <p:cNvPr id="2" name="Rectangle 1"/>
          <p:cNvSpPr/>
          <p:nvPr/>
        </p:nvSpPr>
        <p:spPr>
          <a:xfrm>
            <a:off x="138114" y="913799"/>
            <a:ext cx="9279381" cy="1754326"/>
          </a:xfrm>
          <a:prstGeom prst="rect">
            <a:avLst/>
          </a:prstGeom>
        </p:spPr>
        <p:txBody>
          <a:bodyPr wrap="square">
            <a:spAutoFit/>
          </a:bodyPr>
          <a:lstStyle/>
          <a:p>
            <a:r>
              <a:rPr lang="en-GB" sz="1200" dirty="0">
                <a:solidFill>
                  <a:schemeClr val="tx2">
                    <a:lumMod val="75000"/>
                    <a:lumOff val="25000"/>
                  </a:schemeClr>
                </a:solidFill>
              </a:rPr>
              <a:t>The chart below shows a series of indicators capturing the prevalence of mental health conditions in left-behind areas, deprived non-'Left-behind' areas and England. </a:t>
            </a:r>
            <a:r>
              <a:rPr lang="en-GB" sz="1200" i="1" dirty="0">
                <a:solidFill>
                  <a:schemeClr val="bg2"/>
                </a:solidFill>
              </a:rPr>
              <a:t>The Indices of Deprivation (ID) 2015 Mood and anxiety disorders indicator is a broad measure of levels of mental ill health in the local population. The definition used for this indicator includes mood (affective), neurotic, stress-related and somatoform disorders. The indicator is a modelled estimate based on four separate sources: prescribing data; hospital episodes data; suicide mortality data; and health benefits data. A higher score indicates that an area is experiencing high levels of deprivation. The estimated prevalence of a depression and serious mental health conditions are based on the number of people listed on GP registers in 2017/18, and the number of people recorded as having the relevant health conditions. Personal Independence Payments (PIP) is a non-means tested benefits to support the additional social care and mobility caused by long-term disability, ill-health or terminal ill-health. Incapacity Benefits are payable to those out of work with mental health conditions.</a:t>
            </a:r>
          </a:p>
        </p:txBody>
      </p:sp>
      <p:sp>
        <p:nvSpPr>
          <p:cNvPr id="8" name="Slide Number Placeholder 7"/>
          <p:cNvSpPr>
            <a:spLocks noGrp="1"/>
          </p:cNvSpPr>
          <p:nvPr>
            <p:ph type="sldNum" sz="quarter" idx="12"/>
          </p:nvPr>
        </p:nvSpPr>
        <p:spPr/>
        <p:txBody>
          <a:bodyPr/>
          <a:lstStyle/>
          <a:p>
            <a:fld id="{BE26EE31-2281-4832-8F53-7A5FEF1F4F49}" type="slidenum">
              <a:rPr lang="en-GB" smtClean="0"/>
              <a:pPr/>
              <a:t>43</a:t>
            </a:fld>
            <a:endParaRPr lang="en-GB" dirty="0"/>
          </a:p>
        </p:txBody>
      </p:sp>
      <p:pic>
        <p:nvPicPr>
          <p:cNvPr id="7" name="Picture 6"/>
          <p:cNvPicPr>
            <a:picLocks noChangeAspect="1"/>
          </p:cNvPicPr>
          <p:nvPr/>
        </p:nvPicPr>
        <p:blipFill>
          <a:blip r:embed="rId3"/>
          <a:stretch>
            <a:fillRect/>
          </a:stretch>
        </p:blipFill>
        <p:spPr>
          <a:xfrm>
            <a:off x="560512" y="2661821"/>
            <a:ext cx="6264696" cy="3762987"/>
          </a:xfrm>
          <a:prstGeom prst="rect">
            <a:avLst/>
          </a:prstGeom>
        </p:spPr>
      </p:pic>
      <p:sp>
        <p:nvSpPr>
          <p:cNvPr id="10" name="Rectangle 9"/>
          <p:cNvSpPr/>
          <p:nvPr/>
        </p:nvSpPr>
        <p:spPr>
          <a:xfrm>
            <a:off x="7247606" y="2816413"/>
            <a:ext cx="2150589" cy="3046988"/>
          </a:xfrm>
          <a:prstGeom prst="rect">
            <a:avLst/>
          </a:prstGeom>
        </p:spPr>
        <p:txBody>
          <a:bodyPr wrap="square">
            <a:spAutoFit/>
          </a:bodyPr>
          <a:lstStyle/>
          <a:p>
            <a:r>
              <a:rPr lang="en-GB" sz="1200" dirty="0">
                <a:solidFill>
                  <a:schemeClr val="bg2"/>
                </a:solidFill>
              </a:rPr>
              <a:t>The chart shows that people living in 'Left-behind' areas are more likely to experience mental health issues than those living in other deprived areas on four of the five measures of mental health shown in the chart. There is a particularly high prevalence of depression among those living in 'Left-behind' areas, with </a:t>
            </a:r>
            <a:r>
              <a:rPr lang="en-GB" sz="1200" b="1" dirty="0">
                <a:solidFill>
                  <a:schemeClr val="bg2"/>
                </a:solidFill>
              </a:rPr>
              <a:t>12%</a:t>
            </a:r>
            <a:r>
              <a:rPr lang="en-GB" sz="1200" dirty="0">
                <a:solidFill>
                  <a:schemeClr val="bg2"/>
                </a:solidFill>
              </a:rPr>
              <a:t> of people experiencing depression, compared with </a:t>
            </a:r>
            <a:r>
              <a:rPr lang="en-GB" sz="1200" b="1" dirty="0">
                <a:solidFill>
                  <a:schemeClr val="bg2"/>
                </a:solidFill>
              </a:rPr>
              <a:t>10% </a:t>
            </a:r>
            <a:r>
              <a:rPr lang="en-GB" sz="1200" dirty="0">
                <a:solidFill>
                  <a:schemeClr val="bg2"/>
                </a:solidFill>
              </a:rPr>
              <a:t>in other deprived areas and England as a whole.</a:t>
            </a:r>
          </a:p>
        </p:txBody>
      </p:sp>
    </p:spTree>
    <p:extLst>
      <p:ext uri="{BB962C8B-B14F-4D97-AF65-F5344CB8AC3E}">
        <p14:creationId xmlns:p14="http://schemas.microsoft.com/office/powerpoint/2010/main" val="14347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Crime</a:t>
            </a:r>
          </a:p>
          <a:p>
            <a:pPr>
              <a:spcBef>
                <a:spcPts val="0"/>
              </a:spcBef>
            </a:pPr>
            <a:r>
              <a:rPr lang="en-GB" sz="2000" dirty="0"/>
              <a:t>This section explores crime statistics in 'Left-behind' areas compared to other areas across England</a:t>
            </a:r>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44</a:t>
            </a:fld>
            <a:endParaRPr lang="en-GB" dirty="0"/>
          </a:p>
        </p:txBody>
      </p:sp>
    </p:spTree>
    <p:extLst>
      <p:ext uri="{BB962C8B-B14F-4D97-AF65-F5344CB8AC3E}">
        <p14:creationId xmlns:p14="http://schemas.microsoft.com/office/powerpoint/2010/main" val="150365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186" y="153193"/>
            <a:ext cx="9635920" cy="757537"/>
          </a:xfrm>
        </p:spPr>
        <p:txBody>
          <a:bodyPr numCol="1"/>
          <a:lstStyle/>
          <a:p>
            <a:r>
              <a:rPr lang="en-GB" sz="1625" b="1" dirty="0">
                <a:solidFill>
                  <a:schemeClr val="tx1">
                    <a:lumMod val="65000"/>
                    <a:lumOff val="35000"/>
                  </a:schemeClr>
                </a:solidFill>
                <a:latin typeface="Arial" panose="020B0604020202020204" pitchFamily="34" charset="0"/>
                <a:cs typeface="Arial" panose="020B0604020202020204" pitchFamily="34" charset="0"/>
              </a:rPr>
              <a:t>'Left-behind' areas experience higher crime than the national average for all major crime types, with notably high levels of criminal damage</a:t>
            </a:r>
          </a:p>
        </p:txBody>
      </p:sp>
      <p:sp>
        <p:nvSpPr>
          <p:cNvPr id="3" name="Slide Number Placeholder 2"/>
          <p:cNvSpPr>
            <a:spLocks noGrp="1"/>
          </p:cNvSpPr>
          <p:nvPr>
            <p:ph type="sldNum" sz="quarter" idx="12"/>
          </p:nvPr>
        </p:nvSpPr>
        <p:spPr>
          <a:xfrm>
            <a:off x="6996113" y="5765129"/>
            <a:ext cx="2228850" cy="296664"/>
          </a:xfrm>
        </p:spPr>
        <p:txBody>
          <a:bodyPr/>
          <a:lstStyle/>
          <a:p>
            <a:pPr algn="r" defTabSz="742950">
              <a:defRPr/>
            </a:pPr>
            <a:fld id="{BE26EE31-2281-4832-8F53-7A5FEF1F4F49}" type="slidenum">
              <a:rPr lang="en-GB" sz="975">
                <a:solidFill>
                  <a:prstClr val="black">
                    <a:tint val="75000"/>
                  </a:prstClr>
                </a:solidFill>
                <a:latin typeface="Calibri" panose="020F0502020204030204"/>
              </a:rPr>
              <a:pPr algn="r" defTabSz="742950">
                <a:defRPr/>
              </a:pPr>
              <a:t>45</a:t>
            </a:fld>
            <a:endParaRPr lang="en-GB" sz="975" dirty="0">
              <a:solidFill>
                <a:prstClr val="black">
                  <a:tint val="75000"/>
                </a:prstClr>
              </a:solidFill>
              <a:latin typeface="Calibri" panose="020F0502020204030204"/>
            </a:endParaRPr>
          </a:p>
        </p:txBody>
      </p:sp>
      <p:sp>
        <p:nvSpPr>
          <p:cNvPr id="4" name="Rectangle 3"/>
          <p:cNvSpPr/>
          <p:nvPr/>
        </p:nvSpPr>
        <p:spPr>
          <a:xfrm>
            <a:off x="272480" y="1021369"/>
            <a:ext cx="5316482" cy="1384995"/>
          </a:xfrm>
          <a:prstGeom prst="rect">
            <a:avLst/>
          </a:prstGeom>
        </p:spPr>
        <p:txBody>
          <a:bodyPr wrap="square">
            <a:spAutoFit/>
          </a:bodyPr>
          <a:lstStyle/>
          <a:p>
            <a:pPr>
              <a:spcBef>
                <a:spcPts val="325"/>
              </a:spcBef>
              <a:spcAft>
                <a:spcPts val="325"/>
              </a:spcAft>
            </a:pPr>
            <a:r>
              <a:rPr lang="en-GB" sz="1200" dirty="0">
                <a:solidFill>
                  <a:schemeClr val="accent1"/>
                </a:solidFill>
              </a:rPr>
              <a:t>The chart below shows rates of recorded crime (per, 1000 population) for key crime types across 'Left-behind' areas, other deprived areas and England as a whole in 2017/18. </a:t>
            </a:r>
            <a:br>
              <a:rPr lang="en-GB" sz="1200" dirty="0">
                <a:solidFill>
                  <a:schemeClr val="accent1"/>
                </a:solidFill>
              </a:rPr>
            </a:br>
            <a:br>
              <a:rPr lang="en-GB" sz="1200" dirty="0">
                <a:solidFill>
                  <a:schemeClr val="accent1"/>
                </a:solidFill>
              </a:rPr>
            </a:br>
            <a:r>
              <a:rPr lang="en-GB" sz="1200" dirty="0">
                <a:solidFill>
                  <a:schemeClr val="bg2"/>
                </a:solidFill>
              </a:rPr>
              <a:t>The chart shows 'Left-behind' areas have a higher overall crime rate (</a:t>
            </a:r>
            <a:r>
              <a:rPr lang="en-GB" sz="1200" b="1" dirty="0">
                <a:solidFill>
                  <a:schemeClr val="bg2"/>
                </a:solidFill>
              </a:rPr>
              <a:t>174</a:t>
            </a:r>
            <a:r>
              <a:rPr lang="en-GB" sz="1200" dirty="0">
                <a:solidFill>
                  <a:schemeClr val="bg2"/>
                </a:solidFill>
              </a:rPr>
              <a:t> per 1,000) than England as a whole (</a:t>
            </a:r>
            <a:r>
              <a:rPr lang="en-GB" sz="1200" b="1" dirty="0">
                <a:solidFill>
                  <a:schemeClr val="bg2"/>
                </a:solidFill>
              </a:rPr>
              <a:t>117</a:t>
            </a:r>
            <a:r>
              <a:rPr lang="en-GB" sz="1200" dirty="0">
                <a:solidFill>
                  <a:schemeClr val="bg2"/>
                </a:solidFill>
              </a:rPr>
              <a:t> per 1,000), a pattern repeated across all major crime types. </a:t>
            </a:r>
          </a:p>
        </p:txBody>
      </p:sp>
      <p:sp>
        <p:nvSpPr>
          <p:cNvPr id="9" name="Rectangle 8"/>
          <p:cNvSpPr/>
          <p:nvPr/>
        </p:nvSpPr>
        <p:spPr>
          <a:xfrm>
            <a:off x="5589973" y="1017502"/>
            <a:ext cx="4225527" cy="1754326"/>
          </a:xfrm>
          <a:prstGeom prst="rect">
            <a:avLst/>
          </a:prstGeom>
        </p:spPr>
        <p:txBody>
          <a:bodyPr wrap="square">
            <a:spAutoFit/>
          </a:bodyPr>
          <a:lstStyle/>
          <a:p>
            <a:pPr>
              <a:spcBef>
                <a:spcPts val="325"/>
              </a:spcBef>
              <a:spcAft>
                <a:spcPts val="325"/>
              </a:spcAft>
            </a:pPr>
            <a:r>
              <a:rPr lang="en-GB" sz="1200" dirty="0">
                <a:solidFill>
                  <a:schemeClr val="bg2"/>
                </a:solidFill>
              </a:rPr>
              <a:t>However, the picture is less clear when comparing crime rates between 'Left-behind' areas and other deprived areas. 'Left-behind' areas have on average lower levels of violent crime and anti-social behaviour than non-'Left-behind' deprived areas. This is likely to be linked to their location in more peripheral areas (away from town centres and nightlife areas where these types of crime are more common). By contrast, 'Left-behind' areas have higher levels of criminal damage.</a:t>
            </a:r>
          </a:p>
        </p:txBody>
      </p:sp>
      <p:graphicFrame>
        <p:nvGraphicFramePr>
          <p:cNvPr id="6" name="Table 5"/>
          <p:cNvGraphicFramePr>
            <a:graphicFrameLocks noGrp="1"/>
          </p:cNvGraphicFramePr>
          <p:nvPr>
            <p:extLst>
              <p:ext uri="{D42A27DB-BD31-4B8C-83A1-F6EECF244321}">
                <p14:modId xmlns:p14="http://schemas.microsoft.com/office/powerpoint/2010/main" val="796543672"/>
              </p:ext>
            </p:extLst>
          </p:nvPr>
        </p:nvGraphicFramePr>
        <p:xfrm>
          <a:off x="6412092" y="3011865"/>
          <a:ext cx="1511935" cy="858520"/>
        </p:xfrm>
        <a:graphic>
          <a:graphicData uri="http://schemas.openxmlformats.org/drawingml/2006/table">
            <a:tbl>
              <a:tblPr firstRow="1" firstCol="1" bandRow="1">
                <a:tableStyleId>{5C22544A-7EE6-4342-B048-85BDC9FD1C3A}</a:tableStyleId>
              </a:tblPr>
              <a:tblGrid>
                <a:gridCol w="1511935">
                  <a:extLst>
                    <a:ext uri="{9D8B030D-6E8A-4147-A177-3AD203B41FA5}">
                      <a16:colId xmlns:a16="http://schemas.microsoft.com/office/drawing/2014/main" val="20000"/>
                    </a:ext>
                  </a:extLst>
                </a:gridCol>
              </a:tblGrid>
              <a:tr h="282062">
                <a:tc>
                  <a:txBody>
                    <a:bodyPr/>
                    <a:lstStyle/>
                    <a:p>
                      <a:pPr algn="ctr">
                        <a:lnSpc>
                          <a:spcPts val="1000"/>
                        </a:lnSpc>
                        <a:spcBef>
                          <a:spcPts val="600"/>
                        </a:spcBef>
                        <a:spcAft>
                          <a:spcPts val="0"/>
                        </a:spcAft>
                        <a:tabLst>
                          <a:tab pos="504190" algn="l"/>
                        </a:tabLst>
                      </a:pPr>
                      <a:r>
                        <a:rPr lang="en-GB" sz="800" dirty="0">
                          <a:effectLst/>
                        </a:rPr>
                        <a:t>All crimes</a:t>
                      </a:r>
                      <a:endParaRPr lang="en-GB" sz="1000" dirty="0">
                        <a:effectLst/>
                      </a:endParaRPr>
                    </a:p>
                    <a:p>
                      <a:pPr algn="ctr">
                        <a:lnSpc>
                          <a:spcPts val="1000"/>
                        </a:lnSpc>
                        <a:spcBef>
                          <a:spcPts val="600"/>
                        </a:spcBef>
                        <a:spcAft>
                          <a:spcPts val="0"/>
                        </a:spcAft>
                        <a:tabLst>
                          <a:tab pos="504190" algn="l"/>
                        </a:tabLst>
                      </a:pPr>
                      <a:r>
                        <a:rPr lang="en-GB" sz="800" dirty="0">
                          <a:effectLst/>
                        </a:rPr>
                        <a:t>Sept17-Aug18</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ts val="2300"/>
                        </a:lnSpc>
                        <a:spcBef>
                          <a:spcPts val="600"/>
                        </a:spcBef>
                        <a:spcAft>
                          <a:spcPts val="0"/>
                        </a:spcAft>
                        <a:tabLst>
                          <a:tab pos="504190" algn="l"/>
                        </a:tabLst>
                      </a:pPr>
                      <a:r>
                        <a:rPr lang="en-GB" sz="1950" b="1" kern="1200" dirty="0">
                          <a:solidFill>
                            <a:schemeClr val="lt1"/>
                          </a:solidFill>
                          <a:effectLst/>
                          <a:latin typeface="+mn-lt"/>
                          <a:ea typeface="+mn-ea"/>
                          <a:cs typeface="+mn-cs"/>
                        </a:rPr>
                        <a:t>355,239</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ts val="1000"/>
                        </a:lnSpc>
                        <a:spcBef>
                          <a:spcPts val="600"/>
                        </a:spcBef>
                        <a:spcAft>
                          <a:spcPts val="0"/>
                        </a:spcAft>
                        <a:tabLst>
                          <a:tab pos="504190" algn="l"/>
                        </a:tabLst>
                      </a:pPr>
                      <a:r>
                        <a:rPr lang="en-GB" sz="700" dirty="0">
                          <a:effectLst/>
                        </a:rPr>
                        <a:t>174.3 per 1,000 population (England average = 117.4)</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9829020"/>
              </p:ext>
            </p:extLst>
          </p:nvPr>
        </p:nvGraphicFramePr>
        <p:xfrm>
          <a:off x="8086872" y="4920912"/>
          <a:ext cx="1511935" cy="858520"/>
        </p:xfrm>
        <a:graphic>
          <a:graphicData uri="http://schemas.openxmlformats.org/drawingml/2006/table">
            <a:tbl>
              <a:tblPr firstRow="1" firstCol="1" bandRow="1">
                <a:tableStyleId>{5C22544A-7EE6-4342-B048-85BDC9FD1C3A}</a:tableStyleId>
              </a:tblPr>
              <a:tblGrid>
                <a:gridCol w="1511935">
                  <a:extLst>
                    <a:ext uri="{9D8B030D-6E8A-4147-A177-3AD203B41FA5}">
                      <a16:colId xmlns:a16="http://schemas.microsoft.com/office/drawing/2014/main" val="20000"/>
                    </a:ext>
                  </a:extLst>
                </a:gridCol>
              </a:tblGrid>
              <a:tr h="36428">
                <a:tc>
                  <a:txBody>
                    <a:bodyPr/>
                    <a:lstStyle/>
                    <a:p>
                      <a:pPr algn="ctr">
                        <a:lnSpc>
                          <a:spcPts val="1000"/>
                        </a:lnSpc>
                        <a:spcBef>
                          <a:spcPts val="600"/>
                        </a:spcBef>
                        <a:spcAft>
                          <a:spcPts val="0"/>
                        </a:spcAft>
                        <a:tabLst>
                          <a:tab pos="504190" algn="l"/>
                        </a:tabLst>
                      </a:pPr>
                      <a:r>
                        <a:rPr lang="en-GB" sz="800" dirty="0">
                          <a:effectLst/>
                        </a:rPr>
                        <a:t>Violent crimes</a:t>
                      </a:r>
                      <a:endParaRPr lang="en-GB" sz="1000" dirty="0">
                        <a:effectLst/>
                      </a:endParaRPr>
                    </a:p>
                    <a:p>
                      <a:pPr algn="ctr">
                        <a:lnSpc>
                          <a:spcPts val="1000"/>
                        </a:lnSpc>
                        <a:spcBef>
                          <a:spcPts val="600"/>
                        </a:spcBef>
                        <a:spcAft>
                          <a:spcPts val="0"/>
                        </a:spcAft>
                        <a:tabLst>
                          <a:tab pos="504190" algn="l"/>
                        </a:tabLst>
                      </a:pPr>
                      <a:r>
                        <a:rPr lang="en-GB" sz="800" dirty="0">
                          <a:effectLst/>
                        </a:rPr>
                        <a:t>Sept17-Aug18</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ts val="2300"/>
                        </a:lnSpc>
                        <a:spcBef>
                          <a:spcPts val="600"/>
                        </a:spcBef>
                        <a:spcAft>
                          <a:spcPts val="0"/>
                        </a:spcAft>
                        <a:tabLst>
                          <a:tab pos="504190" algn="l"/>
                        </a:tabLst>
                      </a:pPr>
                      <a:r>
                        <a:rPr lang="en-GB" sz="1950" b="1" kern="1200" dirty="0">
                          <a:solidFill>
                            <a:schemeClr val="lt1"/>
                          </a:solidFill>
                          <a:effectLst/>
                          <a:latin typeface="+mn-lt"/>
                          <a:ea typeface="+mn-ea"/>
                          <a:cs typeface="+mn-cs"/>
                        </a:rPr>
                        <a:t>109,983</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ts val="1000"/>
                        </a:lnSpc>
                        <a:spcBef>
                          <a:spcPts val="600"/>
                        </a:spcBef>
                        <a:spcAft>
                          <a:spcPts val="0"/>
                        </a:spcAft>
                        <a:tabLst>
                          <a:tab pos="504190" algn="l"/>
                        </a:tabLst>
                      </a:pPr>
                      <a:r>
                        <a:rPr lang="en-GB" sz="700" dirty="0">
                          <a:effectLst/>
                        </a:rPr>
                        <a:t>50.1 per 1,000 population (England average = 29.1)</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82596723"/>
              </p:ext>
            </p:extLst>
          </p:nvPr>
        </p:nvGraphicFramePr>
        <p:xfrm>
          <a:off x="6393160" y="3977493"/>
          <a:ext cx="1511935" cy="858520"/>
        </p:xfrm>
        <a:graphic>
          <a:graphicData uri="http://schemas.openxmlformats.org/drawingml/2006/table">
            <a:tbl>
              <a:tblPr firstRow="1" firstCol="1" bandRow="1">
                <a:tableStyleId>{5C22544A-7EE6-4342-B048-85BDC9FD1C3A}</a:tableStyleId>
              </a:tblPr>
              <a:tblGrid>
                <a:gridCol w="1511935">
                  <a:extLst>
                    <a:ext uri="{9D8B030D-6E8A-4147-A177-3AD203B41FA5}">
                      <a16:colId xmlns:a16="http://schemas.microsoft.com/office/drawing/2014/main" val="20000"/>
                    </a:ext>
                  </a:extLst>
                </a:gridCol>
              </a:tblGrid>
              <a:tr h="0">
                <a:tc>
                  <a:txBody>
                    <a:bodyPr/>
                    <a:lstStyle/>
                    <a:p>
                      <a:pPr algn="ctr">
                        <a:lnSpc>
                          <a:spcPts val="1000"/>
                        </a:lnSpc>
                        <a:spcBef>
                          <a:spcPts val="600"/>
                        </a:spcBef>
                        <a:spcAft>
                          <a:spcPts val="0"/>
                        </a:spcAft>
                        <a:tabLst>
                          <a:tab pos="504190" algn="l"/>
                        </a:tabLst>
                      </a:pPr>
                      <a:r>
                        <a:rPr lang="en-GB" sz="800" dirty="0">
                          <a:effectLst/>
                        </a:rPr>
                        <a:t>Criminal damage incidents </a:t>
                      </a:r>
                      <a:endParaRPr lang="en-GB" sz="1000" dirty="0">
                        <a:effectLst/>
                      </a:endParaRPr>
                    </a:p>
                    <a:p>
                      <a:pPr algn="ctr">
                        <a:lnSpc>
                          <a:spcPts val="1000"/>
                        </a:lnSpc>
                        <a:spcBef>
                          <a:spcPts val="600"/>
                        </a:spcBef>
                        <a:spcAft>
                          <a:spcPts val="0"/>
                        </a:spcAft>
                        <a:tabLst>
                          <a:tab pos="504190" algn="l"/>
                        </a:tabLst>
                      </a:pPr>
                      <a:r>
                        <a:rPr lang="en-GB" sz="800" dirty="0">
                          <a:effectLst/>
                        </a:rPr>
                        <a:t>Sept17-Aug18</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ts val="2300"/>
                        </a:lnSpc>
                        <a:spcBef>
                          <a:spcPts val="600"/>
                        </a:spcBef>
                        <a:spcAft>
                          <a:spcPts val="0"/>
                        </a:spcAft>
                        <a:tabLst>
                          <a:tab pos="504190" algn="l"/>
                        </a:tabLst>
                      </a:pPr>
                      <a:r>
                        <a:rPr lang="en-GB" sz="1950" b="1" kern="1200" dirty="0">
                          <a:solidFill>
                            <a:schemeClr val="lt1"/>
                          </a:solidFill>
                          <a:effectLst/>
                          <a:latin typeface="+mn-lt"/>
                          <a:ea typeface="+mn-ea"/>
                          <a:cs typeface="+mn-cs"/>
                        </a:rPr>
                        <a:t>40,361</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ts val="1000"/>
                        </a:lnSpc>
                        <a:spcBef>
                          <a:spcPts val="600"/>
                        </a:spcBef>
                        <a:spcAft>
                          <a:spcPts val="0"/>
                        </a:spcAft>
                        <a:tabLst>
                          <a:tab pos="504190" algn="l"/>
                        </a:tabLst>
                      </a:pPr>
                      <a:r>
                        <a:rPr lang="en-GB" sz="700" dirty="0">
                          <a:effectLst/>
                        </a:rPr>
                        <a:t>18.4 per 1,000 population (England average = 9.2)</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01961671"/>
              </p:ext>
            </p:extLst>
          </p:nvPr>
        </p:nvGraphicFramePr>
        <p:xfrm>
          <a:off x="8085318" y="5857948"/>
          <a:ext cx="1511935" cy="909320"/>
        </p:xfrm>
        <a:graphic>
          <a:graphicData uri="http://schemas.openxmlformats.org/drawingml/2006/table">
            <a:tbl>
              <a:tblPr firstRow="1" firstCol="1" bandRow="1">
                <a:tableStyleId>{5C22544A-7EE6-4342-B048-85BDC9FD1C3A}</a:tableStyleId>
              </a:tblPr>
              <a:tblGrid>
                <a:gridCol w="1511935">
                  <a:extLst>
                    <a:ext uri="{9D8B030D-6E8A-4147-A177-3AD203B41FA5}">
                      <a16:colId xmlns:a16="http://schemas.microsoft.com/office/drawing/2014/main" val="20000"/>
                    </a:ext>
                  </a:extLst>
                </a:gridCol>
              </a:tblGrid>
              <a:tr h="0">
                <a:tc>
                  <a:txBody>
                    <a:bodyPr/>
                    <a:lstStyle/>
                    <a:p>
                      <a:pPr algn="ctr">
                        <a:lnSpc>
                          <a:spcPts val="1000"/>
                        </a:lnSpc>
                        <a:spcBef>
                          <a:spcPts val="600"/>
                        </a:spcBef>
                        <a:spcAft>
                          <a:spcPts val="0"/>
                        </a:spcAft>
                        <a:tabLst>
                          <a:tab pos="504190" algn="l"/>
                        </a:tabLst>
                      </a:pPr>
                      <a:r>
                        <a:rPr lang="en-GB" sz="800" dirty="0">
                          <a:effectLst/>
                        </a:rPr>
                        <a:t>Anti-social behaviour incidents </a:t>
                      </a:r>
                      <a:br>
                        <a:rPr lang="en-GB" sz="800" dirty="0">
                          <a:effectLst/>
                        </a:rPr>
                      </a:br>
                      <a:r>
                        <a:rPr lang="en-GB" sz="800" dirty="0">
                          <a:effectLst/>
                        </a:rPr>
                        <a:t>Sept17-Aug18</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ts val="2300"/>
                        </a:lnSpc>
                        <a:spcBef>
                          <a:spcPts val="600"/>
                        </a:spcBef>
                        <a:spcAft>
                          <a:spcPts val="0"/>
                        </a:spcAft>
                        <a:tabLst>
                          <a:tab pos="504190" algn="l"/>
                        </a:tabLst>
                      </a:pPr>
                      <a:r>
                        <a:rPr lang="en-GB" sz="1950" b="1" kern="1200" dirty="0">
                          <a:solidFill>
                            <a:schemeClr val="lt1"/>
                          </a:solidFill>
                          <a:effectLst/>
                          <a:latin typeface="+mn-lt"/>
                          <a:ea typeface="+mn-ea"/>
                          <a:cs typeface="+mn-cs"/>
                        </a:rPr>
                        <a:t>73,679</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ts val="1000"/>
                        </a:lnSpc>
                        <a:spcBef>
                          <a:spcPts val="600"/>
                        </a:spcBef>
                        <a:spcAft>
                          <a:spcPts val="0"/>
                        </a:spcAft>
                        <a:tabLst>
                          <a:tab pos="504190" algn="l"/>
                        </a:tabLst>
                      </a:pPr>
                      <a:r>
                        <a:rPr lang="en-GB" sz="700" dirty="0">
                          <a:effectLst/>
                        </a:rPr>
                        <a:t>33.6 per 1,000 population (England average = 22.5)</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371575531"/>
              </p:ext>
            </p:extLst>
          </p:nvPr>
        </p:nvGraphicFramePr>
        <p:xfrm>
          <a:off x="8086874" y="3011866"/>
          <a:ext cx="1511935" cy="858520"/>
        </p:xfrm>
        <a:graphic>
          <a:graphicData uri="http://schemas.openxmlformats.org/drawingml/2006/table">
            <a:tbl>
              <a:tblPr firstRow="1" firstCol="1" bandRow="1">
                <a:tableStyleId>{5C22544A-7EE6-4342-B048-85BDC9FD1C3A}</a:tableStyleId>
              </a:tblPr>
              <a:tblGrid>
                <a:gridCol w="1511935">
                  <a:extLst>
                    <a:ext uri="{9D8B030D-6E8A-4147-A177-3AD203B41FA5}">
                      <a16:colId xmlns:a16="http://schemas.microsoft.com/office/drawing/2014/main" val="20000"/>
                    </a:ext>
                  </a:extLst>
                </a:gridCol>
              </a:tblGrid>
              <a:tr h="0">
                <a:tc>
                  <a:txBody>
                    <a:bodyPr/>
                    <a:lstStyle/>
                    <a:p>
                      <a:pPr algn="ctr">
                        <a:lnSpc>
                          <a:spcPts val="1000"/>
                        </a:lnSpc>
                        <a:spcBef>
                          <a:spcPts val="600"/>
                        </a:spcBef>
                        <a:spcAft>
                          <a:spcPts val="0"/>
                        </a:spcAft>
                        <a:tabLst>
                          <a:tab pos="504190" algn="l"/>
                        </a:tabLst>
                      </a:pPr>
                      <a:r>
                        <a:rPr lang="en-GB" sz="800" dirty="0">
                          <a:effectLst/>
                        </a:rPr>
                        <a:t>Burglaries</a:t>
                      </a:r>
                      <a:endParaRPr lang="en-GB" sz="1000" dirty="0">
                        <a:effectLst/>
                      </a:endParaRPr>
                    </a:p>
                    <a:p>
                      <a:pPr algn="ctr">
                        <a:lnSpc>
                          <a:spcPts val="1000"/>
                        </a:lnSpc>
                        <a:spcBef>
                          <a:spcPts val="600"/>
                        </a:spcBef>
                        <a:spcAft>
                          <a:spcPts val="0"/>
                        </a:spcAft>
                        <a:tabLst>
                          <a:tab pos="504190" algn="l"/>
                        </a:tabLst>
                      </a:pPr>
                      <a:r>
                        <a:rPr lang="en-GB" sz="800" dirty="0">
                          <a:effectLst/>
                        </a:rPr>
                        <a:t>Sept17-Aug18</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ts val="2300"/>
                        </a:lnSpc>
                        <a:spcBef>
                          <a:spcPts val="600"/>
                        </a:spcBef>
                        <a:spcAft>
                          <a:spcPts val="0"/>
                        </a:spcAft>
                        <a:tabLst>
                          <a:tab pos="504190" algn="l"/>
                        </a:tabLst>
                      </a:pPr>
                      <a:r>
                        <a:rPr lang="en-GB" sz="1950" b="1" kern="1200" dirty="0">
                          <a:solidFill>
                            <a:schemeClr val="lt1"/>
                          </a:solidFill>
                          <a:effectLst/>
                          <a:latin typeface="+mn-lt"/>
                          <a:ea typeface="+mn-ea"/>
                          <a:cs typeface="+mn-cs"/>
                        </a:rPr>
                        <a:t>20,313</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ts val="1000"/>
                        </a:lnSpc>
                        <a:spcBef>
                          <a:spcPts val="600"/>
                        </a:spcBef>
                        <a:spcAft>
                          <a:spcPts val="0"/>
                        </a:spcAft>
                        <a:tabLst>
                          <a:tab pos="504190" algn="l"/>
                        </a:tabLst>
                      </a:pPr>
                      <a:r>
                        <a:rPr lang="en-GB" sz="700" dirty="0">
                          <a:effectLst/>
                        </a:rPr>
                        <a:t>21.6 per 1,000 households (England average = 17.1)</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89465755"/>
              </p:ext>
            </p:extLst>
          </p:nvPr>
        </p:nvGraphicFramePr>
        <p:xfrm>
          <a:off x="8086873" y="3977493"/>
          <a:ext cx="1511935" cy="858520"/>
        </p:xfrm>
        <a:graphic>
          <a:graphicData uri="http://schemas.openxmlformats.org/drawingml/2006/table">
            <a:tbl>
              <a:tblPr firstRow="1" firstCol="1" bandRow="1">
                <a:tableStyleId>{5C22544A-7EE6-4342-B048-85BDC9FD1C3A}</a:tableStyleId>
              </a:tblPr>
              <a:tblGrid>
                <a:gridCol w="1511935">
                  <a:extLst>
                    <a:ext uri="{9D8B030D-6E8A-4147-A177-3AD203B41FA5}">
                      <a16:colId xmlns:a16="http://schemas.microsoft.com/office/drawing/2014/main" val="20000"/>
                    </a:ext>
                  </a:extLst>
                </a:gridCol>
              </a:tblGrid>
              <a:tr h="284118">
                <a:tc>
                  <a:txBody>
                    <a:bodyPr/>
                    <a:lstStyle/>
                    <a:p>
                      <a:pPr algn="ctr">
                        <a:lnSpc>
                          <a:spcPts val="1000"/>
                        </a:lnSpc>
                        <a:spcBef>
                          <a:spcPts val="600"/>
                        </a:spcBef>
                        <a:spcAft>
                          <a:spcPts val="0"/>
                        </a:spcAft>
                        <a:tabLst>
                          <a:tab pos="504190" algn="l"/>
                        </a:tabLst>
                      </a:pPr>
                      <a:r>
                        <a:rPr lang="en-GB" sz="800" dirty="0">
                          <a:effectLst/>
                        </a:rPr>
                        <a:t>Robberies</a:t>
                      </a:r>
                      <a:endParaRPr lang="en-GB" sz="1000" dirty="0">
                        <a:effectLst/>
                      </a:endParaRPr>
                    </a:p>
                    <a:p>
                      <a:pPr algn="ctr">
                        <a:lnSpc>
                          <a:spcPts val="1000"/>
                        </a:lnSpc>
                        <a:spcBef>
                          <a:spcPts val="600"/>
                        </a:spcBef>
                        <a:spcAft>
                          <a:spcPts val="0"/>
                        </a:spcAft>
                        <a:tabLst>
                          <a:tab pos="504190" algn="l"/>
                        </a:tabLst>
                      </a:pPr>
                      <a:r>
                        <a:rPr lang="en-GB" sz="800" dirty="0">
                          <a:effectLst/>
                        </a:rPr>
                        <a:t>Sept17-Aug18</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ts val="2300"/>
                        </a:lnSpc>
                        <a:spcBef>
                          <a:spcPts val="600"/>
                        </a:spcBef>
                        <a:spcAft>
                          <a:spcPts val="0"/>
                        </a:spcAft>
                        <a:tabLst>
                          <a:tab pos="504190" algn="l"/>
                        </a:tabLst>
                      </a:pPr>
                      <a:r>
                        <a:rPr lang="en-GB" sz="1950" b="1" kern="1200" dirty="0">
                          <a:solidFill>
                            <a:schemeClr val="lt1"/>
                          </a:solidFill>
                          <a:effectLst/>
                          <a:latin typeface="+mn-lt"/>
                          <a:ea typeface="+mn-ea"/>
                          <a:cs typeface="+mn-cs"/>
                        </a:rPr>
                        <a:t>3,479</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ts val="1000"/>
                        </a:lnSpc>
                        <a:spcBef>
                          <a:spcPts val="600"/>
                        </a:spcBef>
                        <a:spcAft>
                          <a:spcPts val="0"/>
                        </a:spcAft>
                        <a:tabLst>
                          <a:tab pos="504190" algn="l"/>
                        </a:tabLst>
                      </a:pPr>
                      <a:r>
                        <a:rPr lang="en-GB" sz="700" dirty="0">
                          <a:effectLst/>
                        </a:rPr>
                        <a:t>1.6 per 1,000 population (England average = 1.4)</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388568708"/>
              </p:ext>
            </p:extLst>
          </p:nvPr>
        </p:nvGraphicFramePr>
        <p:xfrm>
          <a:off x="6412091" y="4932017"/>
          <a:ext cx="1511935" cy="858520"/>
        </p:xfrm>
        <a:graphic>
          <a:graphicData uri="http://schemas.openxmlformats.org/drawingml/2006/table">
            <a:tbl>
              <a:tblPr firstRow="1" firstCol="1" bandRow="1">
                <a:tableStyleId>{5C22544A-7EE6-4342-B048-85BDC9FD1C3A}</a:tableStyleId>
              </a:tblPr>
              <a:tblGrid>
                <a:gridCol w="1511935">
                  <a:extLst>
                    <a:ext uri="{9D8B030D-6E8A-4147-A177-3AD203B41FA5}">
                      <a16:colId xmlns:a16="http://schemas.microsoft.com/office/drawing/2014/main" val="20000"/>
                    </a:ext>
                  </a:extLst>
                </a:gridCol>
              </a:tblGrid>
              <a:tr h="0">
                <a:tc>
                  <a:txBody>
                    <a:bodyPr/>
                    <a:lstStyle/>
                    <a:p>
                      <a:pPr algn="ctr">
                        <a:lnSpc>
                          <a:spcPts val="1000"/>
                        </a:lnSpc>
                        <a:spcBef>
                          <a:spcPts val="600"/>
                        </a:spcBef>
                        <a:spcAft>
                          <a:spcPts val="0"/>
                        </a:spcAft>
                        <a:tabLst>
                          <a:tab pos="504190" algn="l"/>
                        </a:tabLst>
                      </a:pPr>
                      <a:r>
                        <a:rPr lang="en-GB" sz="800">
                          <a:effectLst/>
                        </a:rPr>
                        <a:t>Vehicle crimes</a:t>
                      </a:r>
                      <a:endParaRPr lang="en-GB" sz="1000">
                        <a:effectLst/>
                      </a:endParaRPr>
                    </a:p>
                    <a:p>
                      <a:pPr algn="ctr">
                        <a:lnSpc>
                          <a:spcPts val="1000"/>
                        </a:lnSpc>
                        <a:spcBef>
                          <a:spcPts val="600"/>
                        </a:spcBef>
                        <a:spcAft>
                          <a:spcPts val="0"/>
                        </a:spcAft>
                        <a:tabLst>
                          <a:tab pos="504190" algn="l"/>
                        </a:tabLst>
                      </a:pPr>
                      <a:r>
                        <a:rPr lang="en-GB" sz="800">
                          <a:effectLst/>
                        </a:rPr>
                        <a:t>Sept17-Aug18</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ts val="2300"/>
                        </a:lnSpc>
                        <a:spcBef>
                          <a:spcPts val="600"/>
                        </a:spcBef>
                        <a:spcAft>
                          <a:spcPts val="0"/>
                        </a:spcAft>
                        <a:tabLst>
                          <a:tab pos="504190" algn="l"/>
                        </a:tabLst>
                      </a:pPr>
                      <a:r>
                        <a:rPr lang="en-GB" sz="1950" b="1" kern="1200" dirty="0">
                          <a:solidFill>
                            <a:schemeClr val="lt1"/>
                          </a:solidFill>
                          <a:effectLst/>
                          <a:latin typeface="+mn-lt"/>
                          <a:ea typeface="+mn-ea"/>
                          <a:cs typeface="+mn-cs"/>
                        </a:rPr>
                        <a:t>19,817</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ts val="1000"/>
                        </a:lnSpc>
                        <a:spcBef>
                          <a:spcPts val="600"/>
                        </a:spcBef>
                        <a:spcAft>
                          <a:spcPts val="0"/>
                        </a:spcAft>
                        <a:tabLst>
                          <a:tab pos="504190" algn="l"/>
                        </a:tabLst>
                      </a:pPr>
                      <a:r>
                        <a:rPr lang="en-GB" sz="700" dirty="0">
                          <a:effectLst/>
                        </a:rPr>
                        <a:t>9.0 per 1,000 population (England average = 7.8)</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18" name="TextBox 17">
            <a:extLst>
              <a:ext uri="{FF2B5EF4-FFF2-40B4-BE49-F238E27FC236}">
                <a16:creationId xmlns:a16="http://schemas.microsoft.com/office/drawing/2014/main" id="{211A313D-FD20-4897-B54F-CEB2E909B950}"/>
              </a:ext>
            </a:extLst>
          </p:cNvPr>
          <p:cNvSpPr txBox="1"/>
          <p:nvPr/>
        </p:nvSpPr>
        <p:spPr>
          <a:xfrm>
            <a:off x="4793708" y="6294352"/>
            <a:ext cx="1576072" cy="215444"/>
          </a:xfrm>
          <a:prstGeom prst="rect">
            <a:avLst/>
          </a:prstGeom>
          <a:noFill/>
        </p:spPr>
        <p:txBody>
          <a:bodyPr wrap="none" rtlCol="0">
            <a:spAutoFit/>
          </a:bodyPr>
          <a:lstStyle/>
          <a:p>
            <a:r>
              <a:rPr lang="en-GB" sz="800" dirty="0">
                <a:solidFill>
                  <a:schemeClr val="bg2"/>
                </a:solidFill>
              </a:rPr>
              <a:t>Source: </a:t>
            </a:r>
            <a:r>
              <a:rPr lang="en-GB" sz="800" u="sng" dirty="0">
                <a:solidFill>
                  <a:srgbClr val="002DB2"/>
                </a:solidFill>
                <a:ea typeface="PMingLiU" panose="02020500000000000000" pitchFamily="18" charset="-120"/>
                <a:cs typeface="Times New Roman" panose="02020603050405020304" pitchFamily="18" charset="0"/>
                <a:hlinkClick r:id="rId3"/>
              </a:rPr>
              <a:t>https://data.police.uk/</a:t>
            </a:r>
            <a:r>
              <a:rPr lang="en-GB" sz="800" dirty="0">
                <a:solidFill>
                  <a:srgbClr val="002DB2"/>
                </a:solidFill>
                <a:ea typeface="PMingLiU" panose="02020500000000000000" pitchFamily="18" charset="-120"/>
                <a:cs typeface="Times New Roman" panose="02020603050405020304" pitchFamily="18" charset="0"/>
              </a:rPr>
              <a:t> </a:t>
            </a:r>
            <a:endParaRPr lang="en-GB" dirty="0">
              <a:solidFill>
                <a:schemeClr val="bg2"/>
              </a:solidFill>
            </a:endParaRPr>
          </a:p>
        </p:txBody>
      </p:sp>
      <p:sp>
        <p:nvSpPr>
          <p:cNvPr id="19" name="Slide Number Placeholder 2">
            <a:extLst>
              <a:ext uri="{FF2B5EF4-FFF2-40B4-BE49-F238E27FC236}">
                <a16:creationId xmlns:a16="http://schemas.microsoft.com/office/drawing/2014/main" id="{113C8381-E921-44FE-BC97-32CD4B981F4F}"/>
              </a:ext>
            </a:extLst>
          </p:cNvPr>
          <p:cNvSpPr txBox="1">
            <a:spLocks/>
          </p:cNvSpPr>
          <p:nvPr/>
        </p:nvSpPr>
        <p:spPr>
          <a:xfrm>
            <a:off x="412750" y="6356355"/>
            <a:ext cx="2311400" cy="365125"/>
          </a:xfrm>
          <a:prstGeom prst="rect">
            <a:avLst/>
          </a:prstGeom>
        </p:spPr>
        <p:txBody>
          <a:bodyPr vert="horz" lIns="91440" tIns="45720" rIns="91440" bIns="45720" rtlCol="0" anchor="ctr"/>
          <a:lstStyle>
            <a:defPPr>
              <a:defRPr lang="en-US"/>
            </a:defPPr>
            <a:lvl1pPr marL="0" indent="0" algn="l" defTabSz="914400" rtl="0" eaLnBrk="1" latinLnBrk="0" hangingPunct="1">
              <a:buFont typeface="Arial" panose="020B0604020202020204" pitchFamily="34" charset="0"/>
              <a:buNone/>
              <a:defRPr sz="13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6EE31-2281-4832-8F53-7A5FEF1F4F49}" type="slidenum">
              <a:rPr lang="en-GB" smtClean="0"/>
              <a:pPr/>
              <a:t>45</a:t>
            </a:fld>
            <a:endParaRPr lang="en-GB" dirty="0"/>
          </a:p>
        </p:txBody>
      </p:sp>
      <p:pic>
        <p:nvPicPr>
          <p:cNvPr id="10" name="Picture 9"/>
          <p:cNvPicPr>
            <a:picLocks noChangeAspect="1"/>
          </p:cNvPicPr>
          <p:nvPr/>
        </p:nvPicPr>
        <p:blipFill>
          <a:blip r:embed="rId4"/>
          <a:stretch>
            <a:fillRect/>
          </a:stretch>
        </p:blipFill>
        <p:spPr>
          <a:xfrm>
            <a:off x="277166" y="2668068"/>
            <a:ext cx="5311796" cy="3192729"/>
          </a:xfrm>
          <a:prstGeom prst="rect">
            <a:avLst/>
          </a:prstGeom>
        </p:spPr>
      </p:pic>
    </p:spTree>
    <p:extLst>
      <p:ext uri="{BB962C8B-B14F-4D97-AF65-F5344CB8AC3E}">
        <p14:creationId xmlns:p14="http://schemas.microsoft.com/office/powerpoint/2010/main" val="95025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168059" y="3127092"/>
            <a:ext cx="9060052" cy="437912"/>
          </a:xfrm>
          <a:prstGeom prst="rect">
            <a:avLst/>
          </a:prstGeom>
        </p:spPr>
        <p:txBody>
          <a:bodyPr vert="horz" lIns="74295" tIns="37148" rIns="74295" bIns="37148"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defTabSz="804838">
              <a:defRPr/>
            </a:pPr>
            <a:r>
              <a:rPr lang="en-GB" sz="1625" b="1" dirty="0">
                <a:solidFill>
                  <a:prstClr val="black">
                    <a:lumMod val="65000"/>
                    <a:lumOff val="35000"/>
                  </a:prstClr>
                </a:solidFill>
                <a:latin typeface="Calibri" panose="020F0502020204030204"/>
              </a:rPr>
              <a:t>…by contrast, levels of Anti social behaviour and Burglary are dropping in line with the England average and other deprived areas</a:t>
            </a:r>
            <a:endParaRPr lang="en-GB" sz="1625" b="1" dirty="0">
              <a:solidFill>
                <a:srgbClr val="FF0000"/>
              </a:solidFill>
              <a:latin typeface="Calibri" panose="020F0502020204030204"/>
            </a:endParaRPr>
          </a:p>
        </p:txBody>
      </p:sp>
      <p:sp>
        <p:nvSpPr>
          <p:cNvPr id="16" name="Content Placeholder 1"/>
          <p:cNvSpPr txBox="1">
            <a:spLocks/>
          </p:cNvSpPr>
          <p:nvPr/>
        </p:nvSpPr>
        <p:spPr>
          <a:xfrm>
            <a:off x="141420" y="59107"/>
            <a:ext cx="8991374" cy="314782"/>
          </a:xfrm>
          <a:prstGeom prst="rect">
            <a:avLst/>
          </a:prstGeom>
        </p:spPr>
        <p:txBody>
          <a:bodyPr vert="horz" lIns="74295" tIns="37148" rIns="74295" bIns="37148"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25" b="1" dirty="0">
                <a:solidFill>
                  <a:schemeClr val="tx1">
                    <a:lumMod val="65000"/>
                    <a:lumOff val="35000"/>
                  </a:schemeClr>
                </a:solidFill>
              </a:rPr>
              <a:t>Levels of violent crime offences are higher in 'Left-behind' areas than the England average and they are rising, which matches a national story </a:t>
            </a:r>
            <a:endParaRPr lang="en-GB" sz="1625" b="1" dirty="0">
              <a:solidFill>
                <a:srgbClr val="FF0000"/>
              </a:solidFill>
            </a:endParaRPr>
          </a:p>
        </p:txBody>
      </p:sp>
      <p:sp>
        <p:nvSpPr>
          <p:cNvPr id="19" name="Content Placeholder 1"/>
          <p:cNvSpPr>
            <a:spLocks noGrp="1"/>
          </p:cNvSpPr>
          <p:nvPr>
            <p:ph idx="1"/>
          </p:nvPr>
        </p:nvSpPr>
        <p:spPr>
          <a:xfrm>
            <a:off x="329652" y="773277"/>
            <a:ext cx="4280885" cy="1851901"/>
          </a:xfrm>
        </p:spPr>
        <p:txBody>
          <a:bodyPr numCol="1"/>
          <a:lstStyle/>
          <a:p>
            <a:pPr>
              <a:spcBef>
                <a:spcPts val="325"/>
              </a:spcBef>
              <a:spcAft>
                <a:spcPts val="325"/>
              </a:spcAft>
            </a:pPr>
            <a:r>
              <a:rPr lang="en-GB" dirty="0"/>
              <a:t>The charts on this page track monthly change in crime levels for three offence types across 'Left-behind' areas and comparators. </a:t>
            </a:r>
            <a:br>
              <a:rPr lang="en-GB" dirty="0"/>
            </a:br>
            <a:br>
              <a:rPr lang="en-GB" dirty="0"/>
            </a:br>
            <a:r>
              <a:rPr lang="en-GB" dirty="0">
                <a:solidFill>
                  <a:schemeClr val="bg2"/>
                </a:solidFill>
              </a:rPr>
              <a:t>The charts highlight that different crime types are showing different trajectories. Levels of burglary and anti-social behaviour are falling across each area, and there is some evidence that the gap is narrowing between 'Left-behind' areas and England as a whole. By contrast, levels of violent crime are growing and the gap is widening between 'Left-behind' areas and the national average. </a:t>
            </a:r>
          </a:p>
        </p:txBody>
      </p:sp>
      <p:sp>
        <p:nvSpPr>
          <p:cNvPr id="12" name="TextBox 11">
            <a:extLst>
              <a:ext uri="{FF2B5EF4-FFF2-40B4-BE49-F238E27FC236}">
                <a16:creationId xmlns:a16="http://schemas.microsoft.com/office/drawing/2014/main" id="{D121F435-85D4-4288-9806-A6CC5E206B08}"/>
              </a:ext>
            </a:extLst>
          </p:cNvPr>
          <p:cNvSpPr txBox="1"/>
          <p:nvPr/>
        </p:nvSpPr>
        <p:spPr>
          <a:xfrm>
            <a:off x="7258291" y="6025677"/>
            <a:ext cx="2645005" cy="215444"/>
          </a:xfrm>
          <a:prstGeom prst="rect">
            <a:avLst/>
          </a:prstGeom>
          <a:noFill/>
        </p:spPr>
        <p:txBody>
          <a:bodyPr wrap="square" rtlCol="0">
            <a:spAutoFit/>
          </a:bodyPr>
          <a:lstStyle/>
          <a:p>
            <a:r>
              <a:rPr lang="en-GB" sz="800" dirty="0">
                <a:solidFill>
                  <a:schemeClr val="bg2"/>
                </a:solidFill>
              </a:rPr>
              <a:t>Source: Burglary offences </a:t>
            </a:r>
            <a:r>
              <a:rPr lang="en-GB" sz="800" u="sng" dirty="0">
                <a:solidFill>
                  <a:srgbClr val="002DB2"/>
                </a:solidFill>
                <a:ea typeface="PMingLiU" panose="02020500000000000000" pitchFamily="18" charset="-120"/>
                <a:cs typeface="Times New Roman" panose="02020603050405020304" pitchFamily="18" charset="0"/>
                <a:hlinkClick r:id="rId3"/>
              </a:rPr>
              <a:t>https://data.police.uk/</a:t>
            </a:r>
            <a:r>
              <a:rPr lang="en-GB" sz="800" dirty="0">
                <a:solidFill>
                  <a:srgbClr val="002DB2"/>
                </a:solidFill>
                <a:ea typeface="PMingLiU" panose="02020500000000000000" pitchFamily="18" charset="-120"/>
                <a:cs typeface="Times New Roman" panose="02020603050405020304" pitchFamily="18" charset="0"/>
              </a:rPr>
              <a:t> </a:t>
            </a:r>
            <a:endParaRPr lang="en-GB" dirty="0">
              <a:solidFill>
                <a:schemeClr val="bg2"/>
              </a:solidFill>
            </a:endParaRPr>
          </a:p>
        </p:txBody>
      </p:sp>
      <p:sp>
        <p:nvSpPr>
          <p:cNvPr id="13" name="TextBox 12">
            <a:extLst>
              <a:ext uri="{FF2B5EF4-FFF2-40B4-BE49-F238E27FC236}">
                <a16:creationId xmlns:a16="http://schemas.microsoft.com/office/drawing/2014/main" id="{842B6D79-210B-493C-90FC-9A05FC79D4EF}"/>
              </a:ext>
            </a:extLst>
          </p:cNvPr>
          <p:cNvSpPr txBox="1"/>
          <p:nvPr/>
        </p:nvSpPr>
        <p:spPr>
          <a:xfrm>
            <a:off x="1815496" y="6022389"/>
            <a:ext cx="3210523" cy="215444"/>
          </a:xfrm>
          <a:prstGeom prst="rect">
            <a:avLst/>
          </a:prstGeom>
          <a:noFill/>
        </p:spPr>
        <p:txBody>
          <a:bodyPr wrap="square" rtlCol="0">
            <a:spAutoFit/>
          </a:bodyPr>
          <a:lstStyle/>
          <a:p>
            <a:r>
              <a:rPr lang="en-GB" sz="800" dirty="0">
                <a:solidFill>
                  <a:schemeClr val="bg2"/>
                </a:solidFill>
              </a:rPr>
              <a:t>Source: Anti-social behaviour offences </a:t>
            </a:r>
            <a:r>
              <a:rPr lang="en-GB" sz="800" u="sng" dirty="0">
                <a:solidFill>
                  <a:srgbClr val="002DB2"/>
                </a:solidFill>
                <a:ea typeface="PMingLiU" panose="02020500000000000000" pitchFamily="18" charset="-120"/>
                <a:cs typeface="Times New Roman" panose="02020603050405020304" pitchFamily="18" charset="0"/>
                <a:hlinkClick r:id="rId3"/>
              </a:rPr>
              <a:t>https://data.police.uk/</a:t>
            </a:r>
            <a:r>
              <a:rPr lang="en-GB" sz="800" dirty="0">
                <a:solidFill>
                  <a:srgbClr val="002DB2"/>
                </a:solidFill>
                <a:ea typeface="PMingLiU" panose="02020500000000000000" pitchFamily="18" charset="-120"/>
                <a:cs typeface="Times New Roman" panose="02020603050405020304" pitchFamily="18" charset="0"/>
              </a:rPr>
              <a:t> </a:t>
            </a:r>
            <a:endParaRPr lang="en-GB" dirty="0">
              <a:solidFill>
                <a:schemeClr val="bg2"/>
              </a:solidFill>
            </a:endParaRPr>
          </a:p>
        </p:txBody>
      </p:sp>
      <p:sp>
        <p:nvSpPr>
          <p:cNvPr id="20" name="TextBox 19">
            <a:extLst>
              <a:ext uri="{FF2B5EF4-FFF2-40B4-BE49-F238E27FC236}">
                <a16:creationId xmlns:a16="http://schemas.microsoft.com/office/drawing/2014/main" id="{65BE7F70-3327-4ABD-9884-5C5F6087226A}"/>
              </a:ext>
            </a:extLst>
          </p:cNvPr>
          <p:cNvSpPr txBox="1"/>
          <p:nvPr/>
        </p:nvSpPr>
        <p:spPr>
          <a:xfrm>
            <a:off x="6975531" y="2911648"/>
            <a:ext cx="3210523" cy="215444"/>
          </a:xfrm>
          <a:prstGeom prst="rect">
            <a:avLst/>
          </a:prstGeom>
          <a:noFill/>
        </p:spPr>
        <p:txBody>
          <a:bodyPr wrap="square" rtlCol="0">
            <a:spAutoFit/>
          </a:bodyPr>
          <a:lstStyle/>
          <a:p>
            <a:r>
              <a:rPr lang="en-GB" sz="800" dirty="0">
                <a:solidFill>
                  <a:schemeClr val="bg2"/>
                </a:solidFill>
              </a:rPr>
              <a:t>Source: Violent crime offences </a:t>
            </a:r>
            <a:r>
              <a:rPr lang="en-GB" sz="800" u="sng" dirty="0">
                <a:solidFill>
                  <a:srgbClr val="002DB2"/>
                </a:solidFill>
                <a:ea typeface="PMingLiU" panose="02020500000000000000" pitchFamily="18" charset="-120"/>
                <a:cs typeface="Times New Roman" panose="02020603050405020304" pitchFamily="18" charset="0"/>
                <a:hlinkClick r:id="rId3"/>
              </a:rPr>
              <a:t>https://data.police.uk/</a:t>
            </a:r>
            <a:r>
              <a:rPr lang="en-GB" sz="800" dirty="0">
                <a:solidFill>
                  <a:srgbClr val="002DB2"/>
                </a:solidFill>
                <a:ea typeface="PMingLiU" panose="02020500000000000000" pitchFamily="18" charset="-120"/>
                <a:cs typeface="Times New Roman" panose="02020603050405020304" pitchFamily="18" charset="0"/>
              </a:rPr>
              <a:t> </a:t>
            </a:r>
            <a:endParaRPr lang="en-GB" dirty="0">
              <a:solidFill>
                <a:schemeClr val="bg2"/>
              </a:solidFill>
            </a:endParaRPr>
          </a:p>
        </p:txBody>
      </p:sp>
      <p:sp>
        <p:nvSpPr>
          <p:cNvPr id="21" name="Slide Number Placeholder 2">
            <a:extLst>
              <a:ext uri="{FF2B5EF4-FFF2-40B4-BE49-F238E27FC236}">
                <a16:creationId xmlns:a16="http://schemas.microsoft.com/office/drawing/2014/main" id="{6F903765-3FFC-401F-A751-D05D598C249D}"/>
              </a:ext>
            </a:extLst>
          </p:cNvPr>
          <p:cNvSpPr txBox="1">
            <a:spLocks/>
          </p:cNvSpPr>
          <p:nvPr/>
        </p:nvSpPr>
        <p:spPr>
          <a:xfrm>
            <a:off x="412750" y="6356355"/>
            <a:ext cx="2311400" cy="365125"/>
          </a:xfrm>
          <a:prstGeom prst="rect">
            <a:avLst/>
          </a:prstGeom>
        </p:spPr>
        <p:txBody>
          <a:bodyPr vert="horz" lIns="91440" tIns="45720" rIns="91440" bIns="45720" rtlCol="0" anchor="ctr"/>
          <a:lstStyle>
            <a:defPPr>
              <a:defRPr lang="en-US"/>
            </a:defPPr>
            <a:lvl1pPr marL="0" indent="0" algn="l" defTabSz="914400" rtl="0" eaLnBrk="1" latinLnBrk="0" hangingPunct="1">
              <a:buFont typeface="Arial" panose="020B0604020202020204" pitchFamily="34" charset="0"/>
              <a:buNone/>
              <a:defRPr sz="13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6EE31-2281-4832-8F53-7A5FEF1F4F49}" type="slidenum">
              <a:rPr lang="en-GB" smtClean="0"/>
              <a:pPr/>
              <a:t>46</a:t>
            </a:fld>
            <a:endParaRPr lang="en-GB" dirty="0"/>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078" y="846113"/>
            <a:ext cx="4611688" cy="202088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154" y="3780448"/>
            <a:ext cx="4611688" cy="202088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2447" y="3780448"/>
            <a:ext cx="4611688" cy="20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9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Education and skills</a:t>
            </a:r>
          </a:p>
          <a:p>
            <a:r>
              <a:rPr lang="en-GB" sz="2000" dirty="0"/>
              <a:t>Looking at qualifications and skills levels in 'Left-behind' areas compared to other areas across England</a:t>
            </a:r>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47</a:t>
            </a:fld>
            <a:endParaRPr lang="en-GB"/>
          </a:p>
        </p:txBody>
      </p:sp>
    </p:spTree>
    <p:extLst>
      <p:ext uri="{BB962C8B-B14F-4D97-AF65-F5344CB8AC3E}">
        <p14:creationId xmlns:p14="http://schemas.microsoft.com/office/powerpoint/2010/main" val="129412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003" y="1124744"/>
            <a:ext cx="4421256" cy="2203264"/>
          </a:xfrm>
        </p:spPr>
        <p:txBody>
          <a:bodyPr numCol="1"/>
          <a:lstStyle/>
          <a:p>
            <a:pPr>
              <a:spcBef>
                <a:spcPts val="400"/>
              </a:spcBef>
              <a:spcAft>
                <a:spcPts val="400"/>
              </a:spcAft>
            </a:pPr>
            <a:r>
              <a:rPr lang="en-GB" dirty="0">
                <a:solidFill>
                  <a:schemeClr val="bg2"/>
                </a:solidFill>
              </a:rPr>
              <a:t>The chart on the right shows that </a:t>
            </a:r>
            <a:r>
              <a:rPr lang="en-GB" b="1" dirty="0">
                <a:solidFill>
                  <a:schemeClr val="bg2"/>
                </a:solidFill>
              </a:rPr>
              <a:t>36%</a:t>
            </a:r>
            <a:r>
              <a:rPr lang="en-GB" dirty="0">
                <a:solidFill>
                  <a:schemeClr val="bg2"/>
                </a:solidFill>
              </a:rPr>
              <a:t> of people have no qualifications in 'Left-behind' areas compared with </a:t>
            </a:r>
            <a:r>
              <a:rPr lang="en-GB" b="1" dirty="0">
                <a:solidFill>
                  <a:schemeClr val="bg2"/>
                </a:solidFill>
              </a:rPr>
              <a:t>31%</a:t>
            </a:r>
            <a:r>
              <a:rPr lang="en-GB" dirty="0">
                <a:solidFill>
                  <a:schemeClr val="bg2"/>
                </a:solidFill>
              </a:rPr>
              <a:t> in deprived (non 'Left-behind') areas and </a:t>
            </a:r>
            <a:r>
              <a:rPr lang="en-GB" b="1" dirty="0">
                <a:solidFill>
                  <a:schemeClr val="bg2"/>
                </a:solidFill>
              </a:rPr>
              <a:t>22%</a:t>
            </a:r>
            <a:r>
              <a:rPr lang="en-GB" dirty="0">
                <a:solidFill>
                  <a:schemeClr val="bg2"/>
                </a:solidFill>
              </a:rPr>
              <a:t> across England. Conversely, </a:t>
            </a:r>
            <a:r>
              <a:rPr lang="en-GB" b="1" dirty="0">
                <a:solidFill>
                  <a:schemeClr val="bg2"/>
                </a:solidFill>
              </a:rPr>
              <a:t>12.4%</a:t>
            </a:r>
            <a:r>
              <a:rPr lang="en-GB" dirty="0">
                <a:solidFill>
                  <a:schemeClr val="bg2"/>
                </a:solidFill>
              </a:rPr>
              <a:t> of people have degree level qualifications in 'Left-behind' areas, notably below the figure for other deprived areas (</a:t>
            </a:r>
            <a:r>
              <a:rPr lang="en-GB" b="1" dirty="0">
                <a:solidFill>
                  <a:schemeClr val="bg2"/>
                </a:solidFill>
              </a:rPr>
              <a:t>19%</a:t>
            </a:r>
            <a:r>
              <a:rPr lang="en-GB" dirty="0">
                <a:solidFill>
                  <a:schemeClr val="bg2"/>
                </a:solidFill>
              </a:rPr>
              <a:t>) and less than half the England average of </a:t>
            </a:r>
            <a:r>
              <a:rPr lang="en-GB" b="1" dirty="0">
                <a:solidFill>
                  <a:schemeClr val="bg2"/>
                </a:solidFill>
              </a:rPr>
              <a:t>27.4%</a:t>
            </a:r>
            <a:r>
              <a:rPr lang="en-GB" dirty="0">
                <a:solidFill>
                  <a:schemeClr val="bg2"/>
                </a:solidFill>
              </a:rPr>
              <a:t>.</a:t>
            </a:r>
          </a:p>
          <a:p>
            <a:endParaRPr lang="en-GB" sz="1000"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48</a:t>
            </a:fld>
            <a:endParaRPr lang="en-GB" dirty="0"/>
          </a:p>
        </p:txBody>
      </p:sp>
      <p:sp>
        <p:nvSpPr>
          <p:cNvPr id="9" name="Content Placeholder 1"/>
          <p:cNvSpPr txBox="1">
            <a:spLocks/>
          </p:cNvSpPr>
          <p:nvPr/>
        </p:nvSpPr>
        <p:spPr>
          <a:xfrm>
            <a:off x="363226" y="188640"/>
            <a:ext cx="8788722" cy="38742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tx1">
                    <a:lumMod val="65000"/>
                    <a:lumOff val="35000"/>
                  </a:schemeClr>
                </a:solidFill>
              </a:rPr>
              <a:t>People in 'Left-behind' areas are more likely to have no qualifications and less likely to have degree level qualifications than across other deprived areas and less than half as likely to have high qualifications compared with the national average</a:t>
            </a:r>
            <a:endParaRPr lang="en-GB" sz="1630" b="1" dirty="0">
              <a:solidFill>
                <a:srgbClr val="FF0000"/>
              </a:solidFill>
            </a:endParaRPr>
          </a:p>
        </p:txBody>
      </p:sp>
      <p:sp>
        <p:nvSpPr>
          <p:cNvPr id="10" name="Content Placeholder 1"/>
          <p:cNvSpPr txBox="1">
            <a:spLocks/>
          </p:cNvSpPr>
          <p:nvPr/>
        </p:nvSpPr>
        <p:spPr>
          <a:xfrm>
            <a:off x="5308043" y="1355448"/>
            <a:ext cx="4421256" cy="220326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endParaRPr lang="en-GB" sz="1000" dirty="0"/>
          </a:p>
        </p:txBody>
      </p:sp>
      <p:sp>
        <p:nvSpPr>
          <p:cNvPr id="11" name="Content Placeholder 1"/>
          <p:cNvSpPr txBox="1">
            <a:spLocks/>
          </p:cNvSpPr>
          <p:nvPr/>
        </p:nvSpPr>
        <p:spPr>
          <a:xfrm>
            <a:off x="331488" y="2498929"/>
            <a:ext cx="4421256" cy="3236992"/>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chart below shows the proportion of people turning 18 between 2010-11 and 2014-15 who went on to enter higher education. </a:t>
            </a:r>
            <a:br>
              <a:rPr lang="en-GB" dirty="0"/>
            </a:br>
            <a:br>
              <a:rPr lang="en-GB" dirty="0"/>
            </a:br>
            <a:r>
              <a:rPr lang="en-GB" dirty="0">
                <a:solidFill>
                  <a:schemeClr val="bg2"/>
                </a:solidFill>
              </a:rPr>
              <a:t>It shows that a much smaller proportion of people in 'Left-behind' areas (</a:t>
            </a:r>
            <a:r>
              <a:rPr lang="en-GB" b="1" dirty="0">
                <a:solidFill>
                  <a:schemeClr val="bg2"/>
                </a:solidFill>
              </a:rPr>
              <a:t>19.9%</a:t>
            </a:r>
            <a:r>
              <a:rPr lang="en-GB" dirty="0">
                <a:solidFill>
                  <a:schemeClr val="bg2"/>
                </a:solidFill>
              </a:rPr>
              <a:t>) are entering further education than in other deprived areas (</a:t>
            </a:r>
            <a:r>
              <a:rPr lang="en-GB" b="1" dirty="0">
                <a:solidFill>
                  <a:schemeClr val="bg2"/>
                </a:solidFill>
              </a:rPr>
              <a:t>27.6%</a:t>
            </a:r>
            <a:r>
              <a:rPr lang="en-GB" dirty="0">
                <a:solidFill>
                  <a:schemeClr val="bg2"/>
                </a:solidFill>
              </a:rPr>
              <a:t>) and across England (</a:t>
            </a:r>
            <a:r>
              <a:rPr lang="en-GB" b="1" dirty="0">
                <a:solidFill>
                  <a:schemeClr val="bg2"/>
                </a:solidFill>
              </a:rPr>
              <a:t>37.5%</a:t>
            </a:r>
            <a:r>
              <a:rPr lang="en-GB" dirty="0">
                <a:solidFill>
                  <a:schemeClr val="bg2"/>
                </a:solidFill>
              </a:rPr>
              <a:t>). </a:t>
            </a:r>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255047348"/>
              </p:ext>
            </p:extLst>
          </p:nvPr>
        </p:nvGraphicFramePr>
        <p:xfrm>
          <a:off x="4945526" y="4468426"/>
          <a:ext cx="1449637" cy="1470807"/>
        </p:xfrm>
        <a:graphic>
          <a:graphicData uri="http://schemas.openxmlformats.org/drawingml/2006/table">
            <a:tbl>
              <a:tblPr firstRow="1" firstCol="1" bandRow="1">
                <a:tableStyleId>{5C22544A-7EE6-4342-B048-85BDC9FD1C3A}</a:tableStyleId>
              </a:tblPr>
              <a:tblGrid>
                <a:gridCol w="1449637">
                  <a:extLst>
                    <a:ext uri="{9D8B030D-6E8A-4147-A177-3AD203B41FA5}">
                      <a16:colId xmlns:a16="http://schemas.microsoft.com/office/drawing/2014/main" val="20000"/>
                    </a:ext>
                  </a:extLst>
                </a:gridCol>
              </a:tblGrid>
              <a:tr h="653471">
                <a:tc>
                  <a:txBody>
                    <a:bodyPr/>
                    <a:lstStyle/>
                    <a:p>
                      <a:pPr algn="ctr">
                        <a:lnSpc>
                          <a:spcPts val="1000"/>
                        </a:lnSpc>
                        <a:spcBef>
                          <a:spcPts val="600"/>
                        </a:spcBef>
                        <a:spcAft>
                          <a:spcPts val="0"/>
                        </a:spcAft>
                        <a:tabLst>
                          <a:tab pos="504190" algn="l"/>
                        </a:tabLst>
                      </a:pPr>
                      <a:r>
                        <a:rPr lang="en-GB" sz="1000" dirty="0">
                          <a:effectLst/>
                        </a:rPr>
                        <a:t>People with highest qualification level 1</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33615">
                <a:tc>
                  <a:txBody>
                    <a:bodyPr/>
                    <a:lstStyle/>
                    <a:p>
                      <a:pPr algn="ctr">
                        <a:lnSpc>
                          <a:spcPts val="2300"/>
                        </a:lnSpc>
                        <a:spcBef>
                          <a:spcPts val="600"/>
                        </a:spcBef>
                        <a:spcAft>
                          <a:spcPts val="0"/>
                        </a:spcAft>
                        <a:tabLst>
                          <a:tab pos="504190" algn="l"/>
                        </a:tabLst>
                      </a:pPr>
                      <a:r>
                        <a:rPr lang="en-GB" sz="1100" dirty="0">
                          <a:effectLst/>
                        </a:rPr>
                        <a:t>267,227</a:t>
                      </a:r>
                      <a:endParaRPr lang="en-GB" sz="11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83721">
                <a:tc>
                  <a:txBody>
                    <a:bodyPr/>
                    <a:lstStyle/>
                    <a:p>
                      <a:pPr algn="ctr">
                        <a:lnSpc>
                          <a:spcPts val="1000"/>
                        </a:lnSpc>
                        <a:spcBef>
                          <a:spcPts val="600"/>
                        </a:spcBef>
                        <a:spcAft>
                          <a:spcPts val="0"/>
                        </a:spcAft>
                        <a:tabLst>
                          <a:tab pos="504190" algn="l"/>
                        </a:tabLst>
                      </a:pPr>
                      <a:r>
                        <a:rPr lang="en-GB" sz="1000" dirty="0">
                          <a:effectLst/>
                        </a:rPr>
                        <a:t>16.2% of working age people </a:t>
                      </a:r>
                      <a:r>
                        <a:rPr lang="en-GB" sz="1000">
                          <a:effectLst/>
                        </a:rPr>
                        <a:t>(England= </a:t>
                      </a:r>
                      <a:r>
                        <a:rPr lang="en-GB" sz="1000" dirty="0">
                          <a:effectLst/>
                        </a:rPr>
                        <a:t>13.3%)</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72514823"/>
              </p:ext>
            </p:extLst>
          </p:nvPr>
        </p:nvGraphicFramePr>
        <p:xfrm>
          <a:off x="6571398" y="4468594"/>
          <a:ext cx="1370611" cy="1472282"/>
        </p:xfrm>
        <a:graphic>
          <a:graphicData uri="http://schemas.openxmlformats.org/drawingml/2006/table">
            <a:tbl>
              <a:tblPr firstRow="1" firstCol="1" bandRow="1">
                <a:tableStyleId>{5C22544A-7EE6-4342-B048-85BDC9FD1C3A}</a:tableStyleId>
              </a:tblPr>
              <a:tblGrid>
                <a:gridCol w="1370611">
                  <a:extLst>
                    <a:ext uri="{9D8B030D-6E8A-4147-A177-3AD203B41FA5}">
                      <a16:colId xmlns:a16="http://schemas.microsoft.com/office/drawing/2014/main" val="20000"/>
                    </a:ext>
                  </a:extLst>
                </a:gridCol>
              </a:tblGrid>
              <a:tr h="654126">
                <a:tc>
                  <a:txBody>
                    <a:bodyPr/>
                    <a:lstStyle/>
                    <a:p>
                      <a:pPr algn="ctr">
                        <a:lnSpc>
                          <a:spcPts val="1000"/>
                        </a:lnSpc>
                        <a:spcBef>
                          <a:spcPts val="600"/>
                        </a:spcBef>
                        <a:spcAft>
                          <a:spcPts val="0"/>
                        </a:spcAft>
                        <a:tabLst>
                          <a:tab pos="504190" algn="l"/>
                        </a:tabLst>
                      </a:pPr>
                      <a:r>
                        <a:rPr lang="en-GB" sz="1000" dirty="0">
                          <a:effectLst/>
                        </a:rPr>
                        <a:t>People with highest qualification level 2</a:t>
                      </a:r>
                      <a:endParaRPr lang="en-GB" sz="11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33950">
                <a:tc>
                  <a:txBody>
                    <a:bodyPr/>
                    <a:lstStyle/>
                    <a:p>
                      <a:pPr algn="ctr">
                        <a:lnSpc>
                          <a:spcPts val="2300"/>
                        </a:lnSpc>
                        <a:spcBef>
                          <a:spcPts val="600"/>
                        </a:spcBef>
                        <a:spcAft>
                          <a:spcPts val="0"/>
                        </a:spcAft>
                        <a:tabLst>
                          <a:tab pos="504190" algn="l"/>
                        </a:tabLst>
                      </a:pPr>
                      <a:r>
                        <a:rPr lang="en-GB" sz="1200" dirty="0">
                          <a:effectLst/>
                        </a:rPr>
                        <a:t>267,606</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84206">
                <a:tc>
                  <a:txBody>
                    <a:bodyPr/>
                    <a:lstStyle/>
                    <a:p>
                      <a:pPr algn="ctr">
                        <a:lnSpc>
                          <a:spcPts val="1000"/>
                        </a:lnSpc>
                        <a:spcBef>
                          <a:spcPts val="600"/>
                        </a:spcBef>
                        <a:spcAft>
                          <a:spcPts val="0"/>
                        </a:spcAft>
                        <a:tabLst>
                          <a:tab pos="504190" algn="l"/>
                        </a:tabLst>
                      </a:pPr>
                      <a:r>
                        <a:rPr lang="en-GB" sz="1000" dirty="0">
                          <a:effectLst/>
                        </a:rPr>
                        <a:t>16.2% of working age people </a:t>
                      </a:r>
                      <a:r>
                        <a:rPr lang="en-GB" sz="1000">
                          <a:effectLst/>
                        </a:rPr>
                        <a:t>(England= </a:t>
                      </a:r>
                      <a:r>
                        <a:rPr lang="en-GB" sz="1000" dirty="0">
                          <a:effectLst/>
                        </a:rPr>
                        <a:t>15.2%)</a:t>
                      </a:r>
                      <a:endParaRPr lang="en-GB" sz="12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90600512"/>
              </p:ext>
            </p:extLst>
          </p:nvPr>
        </p:nvGraphicFramePr>
        <p:xfrm>
          <a:off x="8118244" y="4467116"/>
          <a:ext cx="1613161" cy="1473425"/>
        </p:xfrm>
        <a:graphic>
          <a:graphicData uri="http://schemas.openxmlformats.org/drawingml/2006/table">
            <a:tbl>
              <a:tblPr firstRow="1" firstCol="1" bandRow="1">
                <a:tableStyleId>{5C22544A-7EE6-4342-B048-85BDC9FD1C3A}</a:tableStyleId>
              </a:tblPr>
              <a:tblGrid>
                <a:gridCol w="1613161">
                  <a:extLst>
                    <a:ext uri="{9D8B030D-6E8A-4147-A177-3AD203B41FA5}">
                      <a16:colId xmlns:a16="http://schemas.microsoft.com/office/drawing/2014/main" val="20000"/>
                    </a:ext>
                  </a:extLst>
                </a:gridCol>
              </a:tblGrid>
              <a:tr h="654052">
                <a:tc>
                  <a:txBody>
                    <a:bodyPr/>
                    <a:lstStyle/>
                    <a:p>
                      <a:pPr algn="ctr">
                        <a:lnSpc>
                          <a:spcPts val="1000"/>
                        </a:lnSpc>
                        <a:spcBef>
                          <a:spcPts val="600"/>
                        </a:spcBef>
                        <a:spcAft>
                          <a:spcPts val="0"/>
                        </a:spcAft>
                        <a:tabLst>
                          <a:tab pos="504190" algn="l"/>
                        </a:tabLst>
                      </a:pPr>
                      <a:r>
                        <a:rPr lang="en-GB" sz="1000" dirty="0">
                          <a:effectLst/>
                        </a:rPr>
                        <a:t>People with highest qualification level 3</a:t>
                      </a:r>
                      <a:endParaRPr lang="en-GB" sz="11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35222">
                <a:tc>
                  <a:txBody>
                    <a:bodyPr/>
                    <a:lstStyle/>
                    <a:p>
                      <a:pPr algn="ctr">
                        <a:lnSpc>
                          <a:spcPts val="2300"/>
                        </a:lnSpc>
                        <a:spcBef>
                          <a:spcPts val="600"/>
                        </a:spcBef>
                        <a:spcAft>
                          <a:spcPts val="0"/>
                        </a:spcAft>
                        <a:tabLst>
                          <a:tab pos="504190" algn="l"/>
                        </a:tabLst>
                      </a:pPr>
                      <a:r>
                        <a:rPr lang="en-GB" sz="1200" dirty="0">
                          <a:effectLst/>
                        </a:rPr>
                        <a:t>172,879</a:t>
                      </a:r>
                      <a:endParaRPr lang="en-GB" sz="10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84151">
                <a:tc>
                  <a:txBody>
                    <a:bodyPr/>
                    <a:lstStyle/>
                    <a:p>
                      <a:pPr algn="ctr">
                        <a:lnSpc>
                          <a:spcPts val="1000"/>
                        </a:lnSpc>
                        <a:spcBef>
                          <a:spcPts val="600"/>
                        </a:spcBef>
                        <a:spcAft>
                          <a:spcPts val="0"/>
                        </a:spcAft>
                        <a:tabLst>
                          <a:tab pos="504190" algn="l"/>
                        </a:tabLst>
                      </a:pPr>
                      <a:r>
                        <a:rPr lang="en-GB" sz="1000" dirty="0">
                          <a:effectLst/>
                        </a:rPr>
                        <a:t>10.5% of working age people </a:t>
                      </a:r>
                      <a:r>
                        <a:rPr lang="en-GB" sz="1000">
                          <a:effectLst/>
                        </a:rPr>
                        <a:t>(England= </a:t>
                      </a:r>
                      <a:r>
                        <a:rPr lang="en-GB" sz="1000" dirty="0">
                          <a:effectLst/>
                        </a:rPr>
                        <a:t>12.4%)</a:t>
                      </a:r>
                      <a:endParaRPr lang="en-GB" sz="1200" dirty="0">
                        <a:effectLst/>
                        <a:latin typeface="Arial Unicode MS" panose="020B0604020202020204" pitchFamily="34" charset="-128"/>
                        <a:ea typeface="Arial Unicode MS" panose="020B060402020202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638DFC83-F1D1-4B91-A73E-1A9FA250AC68}"/>
              </a:ext>
            </a:extLst>
          </p:cNvPr>
          <p:cNvSpPr txBox="1"/>
          <p:nvPr/>
        </p:nvSpPr>
        <p:spPr>
          <a:xfrm>
            <a:off x="3099101" y="6306247"/>
            <a:ext cx="1884390" cy="215444"/>
          </a:xfrm>
          <a:prstGeom prst="rect">
            <a:avLst/>
          </a:prstGeom>
          <a:noFill/>
        </p:spPr>
        <p:txBody>
          <a:bodyPr wrap="square" rtlCol="0">
            <a:spAutoFit/>
          </a:bodyPr>
          <a:lstStyle/>
          <a:p>
            <a:r>
              <a:rPr lang="en-GB" sz="800" dirty="0">
                <a:solidFill>
                  <a:schemeClr val="bg2"/>
                </a:solidFill>
              </a:rPr>
              <a:t>Source: Office for Students (OFS)</a:t>
            </a:r>
          </a:p>
        </p:txBody>
      </p:sp>
      <p:sp>
        <p:nvSpPr>
          <p:cNvPr id="14" name="TextBox 13">
            <a:extLst>
              <a:ext uri="{FF2B5EF4-FFF2-40B4-BE49-F238E27FC236}">
                <a16:creationId xmlns:a16="http://schemas.microsoft.com/office/drawing/2014/main" id="{94C7F5F9-279F-466E-89D9-3E2A472F693C}"/>
              </a:ext>
            </a:extLst>
          </p:cNvPr>
          <p:cNvSpPr txBox="1"/>
          <p:nvPr/>
        </p:nvSpPr>
        <p:spPr>
          <a:xfrm>
            <a:off x="6249144" y="6279407"/>
            <a:ext cx="4274047" cy="215445"/>
          </a:xfrm>
          <a:prstGeom prst="rect">
            <a:avLst/>
          </a:prstGeom>
          <a:noFill/>
        </p:spPr>
        <p:txBody>
          <a:bodyPr wrap="square" rtlCol="0">
            <a:spAutoFit/>
          </a:bodyPr>
          <a:lstStyle/>
          <a:p>
            <a:r>
              <a:rPr lang="en-GB" sz="800" dirty="0">
                <a:solidFill>
                  <a:schemeClr val="bg2"/>
                </a:solidFill>
              </a:rPr>
              <a:t>Source: Census 2011 (https://www.nomisweb.co.uk/census/2011/ks501uk)</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035" y="1201748"/>
            <a:ext cx="4468813"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041" y="3932823"/>
            <a:ext cx="4459288"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3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099" y="1122737"/>
            <a:ext cx="4421256" cy="2203264"/>
          </a:xfrm>
        </p:spPr>
        <p:txBody>
          <a:bodyPr numCol="1"/>
          <a:lstStyle/>
          <a:p>
            <a:r>
              <a:rPr lang="en-GB" dirty="0"/>
              <a:t>The information below shows the attainment outcomes of children in early years through to Key Stage 4 (GCSE). </a:t>
            </a:r>
          </a:p>
          <a:p>
            <a:endParaRPr lang="en-GB" sz="1000"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49</a:t>
            </a:fld>
            <a:endParaRPr lang="en-GB" dirty="0"/>
          </a:p>
        </p:txBody>
      </p:sp>
      <p:sp>
        <p:nvSpPr>
          <p:cNvPr id="8" name="Content Placeholder 1"/>
          <p:cNvSpPr txBox="1">
            <a:spLocks/>
          </p:cNvSpPr>
          <p:nvPr/>
        </p:nvSpPr>
        <p:spPr>
          <a:xfrm>
            <a:off x="10534911" y="10351422"/>
            <a:ext cx="4210213" cy="1127686"/>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endParaRPr lang="en-GB" sz="1100" dirty="0">
              <a:solidFill>
                <a:schemeClr val="bg2"/>
              </a:solidFill>
            </a:endParaRPr>
          </a:p>
        </p:txBody>
      </p:sp>
      <p:sp>
        <p:nvSpPr>
          <p:cNvPr id="9" name="Content Placeholder 1"/>
          <p:cNvSpPr txBox="1">
            <a:spLocks/>
          </p:cNvSpPr>
          <p:nvPr/>
        </p:nvSpPr>
        <p:spPr>
          <a:xfrm>
            <a:off x="332994" y="113131"/>
            <a:ext cx="8788722" cy="38742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30" b="1" dirty="0">
                <a:solidFill>
                  <a:schemeClr val="tx1">
                    <a:lumMod val="65000"/>
                    <a:lumOff val="35000"/>
                  </a:schemeClr>
                </a:solidFill>
              </a:rPr>
              <a:t>Attainment levels amongst both primary school children and teenagers are lower in 'Left-behind' areas than the average across England...and the gap has widened in recent years</a:t>
            </a:r>
            <a:endParaRPr lang="en-GB" sz="1630" b="1" dirty="0">
              <a:solidFill>
                <a:srgbClr val="FF0000"/>
              </a:solidFill>
            </a:endParaRPr>
          </a:p>
        </p:txBody>
      </p:sp>
      <p:sp>
        <p:nvSpPr>
          <p:cNvPr id="10" name="Content Placeholder 1"/>
          <p:cNvSpPr txBox="1">
            <a:spLocks/>
          </p:cNvSpPr>
          <p:nvPr/>
        </p:nvSpPr>
        <p:spPr>
          <a:xfrm>
            <a:off x="5113867" y="858697"/>
            <a:ext cx="4421256" cy="220326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endParaRPr lang="en-GB" sz="1000" dirty="0"/>
          </a:p>
        </p:txBody>
      </p:sp>
      <p:sp>
        <p:nvSpPr>
          <p:cNvPr id="11" name="Content Placeholder 1"/>
          <p:cNvSpPr txBox="1">
            <a:spLocks/>
          </p:cNvSpPr>
          <p:nvPr/>
        </p:nvSpPr>
        <p:spPr>
          <a:xfrm>
            <a:off x="306099" y="1664127"/>
            <a:ext cx="4421256" cy="2588920"/>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chart below shows the percentage of pupils achieving 17 Early Learning Goals and the percentage of pupils achieving a good level of development at Early Years Foundation stage. </a:t>
            </a:r>
            <a:br>
              <a:rPr lang="en-GB" dirty="0"/>
            </a:br>
            <a:br>
              <a:rPr lang="en-GB" dirty="0"/>
            </a:br>
            <a:r>
              <a:rPr lang="en-GB" dirty="0">
                <a:solidFill>
                  <a:schemeClr val="bg2"/>
                </a:solidFill>
              </a:rPr>
              <a:t>It shows that on both accounts, children in 'Left-behind' areas are less likely to meet expected development standards than in other deprived areas and other areas across England.</a:t>
            </a:r>
            <a:endParaRPr lang="en-GB" sz="1000" dirty="0"/>
          </a:p>
        </p:txBody>
      </p:sp>
      <p:sp>
        <p:nvSpPr>
          <p:cNvPr id="109" name="Content Placeholder 1"/>
          <p:cNvSpPr txBox="1">
            <a:spLocks/>
          </p:cNvSpPr>
          <p:nvPr/>
        </p:nvSpPr>
        <p:spPr>
          <a:xfrm>
            <a:off x="4933476" y="2992140"/>
            <a:ext cx="4782038" cy="1807199"/>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solidFill>
                  <a:srgbClr val="008ED6"/>
                </a:solidFill>
              </a:rPr>
              <a:t>The chart below shows the changing gap in pupil attainment at GCSE between 'Left-behind' areas and the national average. </a:t>
            </a:r>
            <a:br>
              <a:rPr lang="en-GB" dirty="0">
                <a:solidFill>
                  <a:schemeClr val="bg2"/>
                </a:solidFill>
              </a:rPr>
            </a:br>
            <a:br>
              <a:rPr lang="en-GB" dirty="0">
                <a:solidFill>
                  <a:schemeClr val="bg2"/>
                </a:solidFill>
              </a:rPr>
            </a:br>
            <a:r>
              <a:rPr lang="en-GB" dirty="0">
                <a:solidFill>
                  <a:schemeClr val="bg2"/>
                </a:solidFill>
              </a:rPr>
              <a:t>It shows that 'Left-behind' areas have consistently performed at below the national average, and while they were initially showing signs of closing the gap, there has been an increase in the attainment gap between pupils in 'Left-behind' areas and their peers in recent years.</a:t>
            </a:r>
          </a:p>
          <a:p>
            <a:endParaRPr lang="en-GB" sz="1000" dirty="0"/>
          </a:p>
        </p:txBody>
      </p:sp>
      <p:sp>
        <p:nvSpPr>
          <p:cNvPr id="14" name="TextBox 13">
            <a:extLst>
              <a:ext uri="{FF2B5EF4-FFF2-40B4-BE49-F238E27FC236}">
                <a16:creationId xmlns:a16="http://schemas.microsoft.com/office/drawing/2014/main" id="{725AE965-C992-48C2-A566-0DA90C7B7E10}"/>
              </a:ext>
            </a:extLst>
          </p:cNvPr>
          <p:cNvSpPr txBox="1"/>
          <p:nvPr/>
        </p:nvSpPr>
        <p:spPr>
          <a:xfrm>
            <a:off x="2279083" y="5798704"/>
            <a:ext cx="2448272" cy="215444"/>
          </a:xfrm>
          <a:prstGeom prst="rect">
            <a:avLst/>
          </a:prstGeom>
          <a:noFill/>
        </p:spPr>
        <p:txBody>
          <a:bodyPr wrap="square" rtlCol="0">
            <a:spAutoFit/>
          </a:bodyPr>
          <a:lstStyle/>
          <a:p>
            <a:r>
              <a:rPr lang="en-GB" sz="800" dirty="0">
                <a:solidFill>
                  <a:schemeClr val="bg2"/>
                </a:solidFill>
              </a:rPr>
              <a:t>Source: Department for Education (2013-2014)</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498" y="3326001"/>
            <a:ext cx="4383088"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56"/>
          <a:stretch/>
        </p:blipFill>
        <p:spPr bwMode="auto">
          <a:xfrm>
            <a:off x="5113867" y="4646179"/>
            <a:ext cx="4371975" cy="223920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135" y="674257"/>
            <a:ext cx="4392613" cy="23050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74008CD-7386-4174-9B22-CD595870C44B}"/>
              </a:ext>
            </a:extLst>
          </p:cNvPr>
          <p:cNvSpPr txBox="1"/>
          <p:nvPr/>
        </p:nvSpPr>
        <p:spPr>
          <a:xfrm>
            <a:off x="5807588" y="2215460"/>
            <a:ext cx="2880320" cy="338554"/>
          </a:xfrm>
          <a:prstGeom prst="rect">
            <a:avLst/>
          </a:prstGeom>
          <a:noFill/>
        </p:spPr>
        <p:txBody>
          <a:bodyPr wrap="square" rtlCol="0">
            <a:spAutoFit/>
          </a:bodyPr>
          <a:lstStyle/>
          <a:p>
            <a:r>
              <a:rPr lang="en-GB" sz="800" dirty="0">
                <a:solidFill>
                  <a:schemeClr val="bg2"/>
                </a:solidFill>
              </a:rPr>
              <a:t>Average point score at Key Stage 4 (GCSE)</a:t>
            </a:r>
          </a:p>
          <a:p>
            <a:r>
              <a:rPr lang="en-GB" sz="800" dirty="0">
                <a:solidFill>
                  <a:schemeClr val="bg2"/>
                </a:solidFill>
              </a:rPr>
              <a:t>Source: Department for Education (2013-2014)</a:t>
            </a:r>
          </a:p>
        </p:txBody>
      </p:sp>
    </p:spTree>
    <p:extLst>
      <p:ext uri="{BB962C8B-B14F-4D97-AF65-F5344CB8AC3E}">
        <p14:creationId xmlns:p14="http://schemas.microsoft.com/office/powerpoint/2010/main" val="15211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Methodology</a:t>
            </a:r>
            <a:endParaRPr lang="en-GB" sz="2200" dirty="0"/>
          </a:p>
          <a:p>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5</a:t>
            </a:fld>
            <a:endParaRPr lang="en-GB"/>
          </a:p>
        </p:txBody>
      </p:sp>
    </p:spTree>
    <p:extLst>
      <p:ext uri="{BB962C8B-B14F-4D97-AF65-F5344CB8AC3E}">
        <p14:creationId xmlns:p14="http://schemas.microsoft.com/office/powerpoint/2010/main" val="335403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339" y="2096855"/>
            <a:ext cx="8838149" cy="2664291"/>
          </a:xfrm>
        </p:spPr>
        <p:txBody>
          <a:bodyPr>
            <a:normAutofit/>
          </a:bodyPr>
          <a:lstStyle/>
          <a:p>
            <a:r>
              <a:rPr lang="en-GB" dirty="0"/>
              <a:t>Access and services</a:t>
            </a:r>
          </a:p>
          <a:p>
            <a:r>
              <a:rPr lang="en-GB" sz="2000" dirty="0"/>
              <a:t>Access to services and transport in 'Left-behind' areas compared to other areas across England</a:t>
            </a:r>
            <a:endParaRPr lang="en-GB" dirty="0"/>
          </a:p>
        </p:txBody>
      </p:sp>
      <p:sp>
        <p:nvSpPr>
          <p:cNvPr id="3" name="Slide Number Placeholder 2"/>
          <p:cNvSpPr>
            <a:spLocks noGrp="1"/>
          </p:cNvSpPr>
          <p:nvPr>
            <p:ph type="sldNum" sz="quarter" idx="12"/>
          </p:nvPr>
        </p:nvSpPr>
        <p:spPr/>
        <p:txBody>
          <a:bodyPr/>
          <a:lstStyle/>
          <a:p>
            <a:fld id="{BE26EE31-2281-4832-8F53-7A5FEF1F4F49}" type="slidenum">
              <a:rPr lang="en-GB" smtClean="0"/>
              <a:pPr/>
              <a:t>50</a:t>
            </a:fld>
            <a:endParaRPr lang="en-GB"/>
          </a:p>
        </p:txBody>
      </p:sp>
    </p:spTree>
    <p:extLst>
      <p:ext uri="{BB962C8B-B14F-4D97-AF65-F5344CB8AC3E}">
        <p14:creationId xmlns:p14="http://schemas.microsoft.com/office/powerpoint/2010/main" val="220564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974" y="839123"/>
            <a:ext cx="4218986" cy="2805901"/>
          </a:xfrm>
        </p:spPr>
        <p:txBody>
          <a:bodyPr numCol="1"/>
          <a:lstStyle/>
          <a:p>
            <a:pPr>
              <a:spcBef>
                <a:spcPts val="400"/>
              </a:spcBef>
              <a:spcAft>
                <a:spcPts val="400"/>
              </a:spcAft>
            </a:pPr>
            <a:r>
              <a:rPr lang="en-GB" dirty="0"/>
              <a:t>The chart on the right shows details of the proportion of households in 'Left-behind' areas with no car and by number of cars owned. </a:t>
            </a:r>
          </a:p>
          <a:p>
            <a:pPr>
              <a:spcBef>
                <a:spcPts val="400"/>
              </a:spcBef>
              <a:spcAft>
                <a:spcPts val="400"/>
              </a:spcAft>
            </a:pPr>
            <a:r>
              <a:rPr lang="en-GB" dirty="0">
                <a:solidFill>
                  <a:schemeClr val="bg2"/>
                </a:solidFill>
              </a:rPr>
              <a:t>It shows that </a:t>
            </a:r>
            <a:r>
              <a:rPr lang="en-GB" b="1" dirty="0">
                <a:solidFill>
                  <a:schemeClr val="bg2"/>
                </a:solidFill>
              </a:rPr>
              <a:t>40.4% </a:t>
            </a:r>
            <a:r>
              <a:rPr lang="en-GB" dirty="0">
                <a:solidFill>
                  <a:schemeClr val="bg2"/>
                </a:solidFill>
              </a:rPr>
              <a:t>of households in 'Left-behind' areas have no car or van, compared to </a:t>
            </a:r>
            <a:r>
              <a:rPr lang="en-GB" b="1" dirty="0">
                <a:solidFill>
                  <a:schemeClr val="bg2"/>
                </a:solidFill>
              </a:rPr>
              <a:t>25.8</a:t>
            </a:r>
            <a:r>
              <a:rPr lang="en-GB" dirty="0">
                <a:solidFill>
                  <a:schemeClr val="bg2"/>
                </a:solidFill>
              </a:rPr>
              <a:t>% across England. The proportion of people with no car is lower than across other deprived areas. However, 'Left-behind' areas are typically more likely to be located in peripheral locations than across other deprived areas, so they have longer travel times to access key services and employment opportunities.</a:t>
            </a:r>
          </a:p>
        </p:txBody>
      </p:sp>
      <p:sp>
        <p:nvSpPr>
          <p:cNvPr id="3" name="Slide Number Placeholder 2"/>
          <p:cNvSpPr>
            <a:spLocks noGrp="1"/>
          </p:cNvSpPr>
          <p:nvPr>
            <p:ph type="sldNum" sz="quarter" idx="12"/>
          </p:nvPr>
        </p:nvSpPr>
        <p:spPr/>
        <p:txBody>
          <a:bodyPr/>
          <a:lstStyle/>
          <a:p>
            <a:fld id="{BE26EE31-2281-4832-8F53-7A5FEF1F4F49}" type="slidenum">
              <a:rPr lang="en-GB" smtClean="0"/>
              <a:pPr/>
              <a:t>51</a:t>
            </a:fld>
            <a:endParaRPr lang="en-GB" dirty="0"/>
          </a:p>
        </p:txBody>
      </p:sp>
      <p:sp>
        <p:nvSpPr>
          <p:cNvPr id="9" name="Content Placeholder 1"/>
          <p:cNvSpPr txBox="1">
            <a:spLocks/>
          </p:cNvSpPr>
          <p:nvPr/>
        </p:nvSpPr>
        <p:spPr>
          <a:xfrm>
            <a:off x="412750" y="172440"/>
            <a:ext cx="8788722" cy="38742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00" b="1" dirty="0">
                <a:solidFill>
                  <a:schemeClr val="tx1">
                    <a:lumMod val="65000"/>
                    <a:lumOff val="35000"/>
                  </a:schemeClr>
                </a:solidFill>
              </a:rPr>
              <a:t>Households in 'Left-behind' areas are less likely to own a car than the average across England... </a:t>
            </a:r>
            <a:endParaRPr lang="en-GB" sz="1600" b="1" dirty="0">
              <a:solidFill>
                <a:srgbClr val="FF0000"/>
              </a:solidFill>
            </a:endParaRPr>
          </a:p>
        </p:txBody>
      </p:sp>
      <p:sp>
        <p:nvSpPr>
          <p:cNvPr id="10" name="Content Placeholder 1"/>
          <p:cNvSpPr txBox="1">
            <a:spLocks/>
          </p:cNvSpPr>
          <p:nvPr/>
        </p:nvSpPr>
        <p:spPr>
          <a:xfrm>
            <a:off x="4664968" y="4005838"/>
            <a:ext cx="4740993" cy="2087458"/>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r>
              <a:rPr lang="en-GB" dirty="0"/>
              <a:t>The chart on the left shows average travel time in minutes to key services by walking and public transport.</a:t>
            </a:r>
          </a:p>
          <a:p>
            <a:pPr>
              <a:spcBef>
                <a:spcPts val="400"/>
              </a:spcBef>
              <a:spcAft>
                <a:spcPts val="400"/>
              </a:spcAft>
            </a:pPr>
            <a:r>
              <a:rPr lang="en-GB" dirty="0">
                <a:solidFill>
                  <a:schemeClr val="bg2"/>
                </a:solidFill>
              </a:rPr>
              <a:t>The chart shows that while travel times to key services are in most cases, similar or lower than the national average - partly a reflection of the fact that a higher proportion of 'Left-behind' areas are urban than the national average (see location section above) – 'Left-behind' areas face longer average travel times to all key services than across other deprived areas.</a:t>
            </a:r>
          </a:p>
        </p:txBody>
      </p:sp>
      <p:sp>
        <p:nvSpPr>
          <p:cNvPr id="11" name="TextBox 10">
            <a:extLst>
              <a:ext uri="{FF2B5EF4-FFF2-40B4-BE49-F238E27FC236}">
                <a16:creationId xmlns:a16="http://schemas.microsoft.com/office/drawing/2014/main" id="{980113A4-01E2-485F-B090-52F783220AEF}"/>
              </a:ext>
            </a:extLst>
          </p:cNvPr>
          <p:cNvSpPr txBox="1"/>
          <p:nvPr/>
        </p:nvSpPr>
        <p:spPr>
          <a:xfrm>
            <a:off x="8337376" y="6140183"/>
            <a:ext cx="2448272" cy="215444"/>
          </a:xfrm>
          <a:prstGeom prst="rect">
            <a:avLst/>
          </a:prstGeom>
          <a:noFill/>
        </p:spPr>
        <p:txBody>
          <a:bodyPr wrap="square" rtlCol="0">
            <a:spAutoFit/>
          </a:bodyPr>
          <a:lstStyle/>
          <a:p>
            <a:r>
              <a:rPr lang="en-GB" sz="800" dirty="0">
                <a:solidFill>
                  <a:schemeClr val="bg2"/>
                </a:solidFill>
              </a:rPr>
              <a:t>Source: Census 2011</a:t>
            </a:r>
          </a:p>
        </p:txBody>
      </p:sp>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9" t="-2633" b="2633"/>
          <a:stretch/>
        </p:blipFill>
        <p:spPr bwMode="auto">
          <a:xfrm>
            <a:off x="4580248" y="873996"/>
            <a:ext cx="5219683" cy="23197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12" y="3679897"/>
            <a:ext cx="4676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p:cNvSpPr txBox="1">
            <a:spLocks/>
          </p:cNvSpPr>
          <p:nvPr/>
        </p:nvSpPr>
        <p:spPr>
          <a:xfrm>
            <a:off x="363226" y="3199145"/>
            <a:ext cx="8788722" cy="38742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00" b="1" dirty="0">
                <a:solidFill>
                  <a:schemeClr val="tx1">
                    <a:lumMod val="65000"/>
                    <a:lumOff val="35000"/>
                  </a:schemeClr>
                </a:solidFill>
              </a:rPr>
              <a:t>…with longer travel times to key services by walking and public transport than across other deprived areas </a:t>
            </a:r>
            <a:endParaRPr lang="en-GB" sz="1600" b="1" dirty="0">
              <a:solidFill>
                <a:srgbClr val="FF0000"/>
              </a:solidFill>
            </a:endParaRPr>
          </a:p>
        </p:txBody>
      </p:sp>
    </p:spTree>
    <p:extLst>
      <p:ext uri="{BB962C8B-B14F-4D97-AF65-F5344CB8AC3E}">
        <p14:creationId xmlns:p14="http://schemas.microsoft.com/office/powerpoint/2010/main" val="230570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974" y="839123"/>
            <a:ext cx="8827498" cy="2805901"/>
          </a:xfrm>
        </p:spPr>
        <p:txBody>
          <a:bodyPr numCol="1"/>
          <a:lstStyle/>
          <a:p>
            <a:pPr>
              <a:spcBef>
                <a:spcPts val="400"/>
              </a:spcBef>
              <a:spcAft>
                <a:spcPts val="400"/>
              </a:spcAft>
            </a:pPr>
            <a:r>
              <a:rPr lang="en-GB" dirty="0"/>
              <a:t>The chart on this page shows the core spending power - the overall revenue funding available for local authority services per head of population from the Local Government finance settlement 2018/2019. </a:t>
            </a:r>
          </a:p>
          <a:p>
            <a:pPr>
              <a:spcBef>
                <a:spcPts val="400"/>
              </a:spcBef>
              <a:spcAft>
                <a:spcPts val="400"/>
              </a:spcAft>
            </a:pPr>
            <a:r>
              <a:rPr lang="en-GB" dirty="0">
                <a:solidFill>
                  <a:schemeClr val="bg2"/>
                </a:solidFill>
              </a:rPr>
              <a:t>It shows that 'Left-behind' areas receive on average £832 per head to spend on core Local Government services, compared with £849 across other deprived areas and England as a whole. This shows that despite higher overall levels of need in 'Left-behind' areas, these areas are receiving lower levels of resources for local services.</a:t>
            </a:r>
          </a:p>
        </p:txBody>
      </p:sp>
      <p:sp>
        <p:nvSpPr>
          <p:cNvPr id="3" name="Slide Number Placeholder 2"/>
          <p:cNvSpPr>
            <a:spLocks noGrp="1"/>
          </p:cNvSpPr>
          <p:nvPr>
            <p:ph type="sldNum" sz="quarter" idx="12"/>
          </p:nvPr>
        </p:nvSpPr>
        <p:spPr/>
        <p:txBody>
          <a:bodyPr/>
          <a:lstStyle/>
          <a:p>
            <a:fld id="{BE26EE31-2281-4832-8F53-7A5FEF1F4F49}" type="slidenum">
              <a:rPr lang="en-GB" smtClean="0"/>
              <a:pPr/>
              <a:t>52</a:t>
            </a:fld>
            <a:endParaRPr lang="en-GB" dirty="0"/>
          </a:p>
        </p:txBody>
      </p:sp>
      <p:sp>
        <p:nvSpPr>
          <p:cNvPr id="9" name="Content Placeholder 1"/>
          <p:cNvSpPr txBox="1">
            <a:spLocks/>
          </p:cNvSpPr>
          <p:nvPr/>
        </p:nvSpPr>
        <p:spPr>
          <a:xfrm>
            <a:off x="412750" y="172440"/>
            <a:ext cx="8788722" cy="387424"/>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1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1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sz="1600" b="1" dirty="0">
                <a:solidFill>
                  <a:schemeClr val="tx1">
                    <a:lumMod val="65000"/>
                    <a:lumOff val="35000"/>
                  </a:schemeClr>
                </a:solidFill>
              </a:rPr>
              <a:t>'Left-behind' areas receive lower levels of funding than other deprived areas and England as whole, despite higher average levels of need</a:t>
            </a:r>
            <a:endParaRPr lang="en-GB" sz="1600" b="1" dirty="0">
              <a:solidFill>
                <a:srgbClr val="FF0000"/>
              </a:solidFill>
            </a:endParaRPr>
          </a:p>
        </p:txBody>
      </p:sp>
      <p:sp>
        <p:nvSpPr>
          <p:cNvPr id="10" name="Content Placeholder 1"/>
          <p:cNvSpPr txBox="1">
            <a:spLocks/>
          </p:cNvSpPr>
          <p:nvPr/>
        </p:nvSpPr>
        <p:spPr>
          <a:xfrm>
            <a:off x="4664968" y="4005838"/>
            <a:ext cx="4740993" cy="2087458"/>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indent="0" algn="l" defTabSz="990570" rtl="0" eaLnBrk="1" latinLnBrk="0" hangingPunct="1">
              <a:spcBef>
                <a:spcPts val="400"/>
              </a:spcBef>
              <a:spcAft>
                <a:spcPts val="400"/>
              </a:spcAft>
              <a:buFont typeface="Arial" panose="020B0604020202020204" pitchFamily="34" charset="0"/>
              <a:buNone/>
              <a:defRPr sz="1100" kern="1200" baseline="0">
                <a:solidFill>
                  <a:schemeClr val="bg2"/>
                </a:solidFill>
                <a:latin typeface="+mn-lt"/>
                <a:ea typeface="+mn-ea"/>
                <a:cs typeface="+mn-cs"/>
              </a:defRPr>
            </a:lvl2pPr>
            <a:lvl3pPr marL="197770"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3pPr>
            <a:lvl4pPr marL="386942" indent="-189171"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4pPr>
            <a:lvl5pPr marL="584711" indent="-197770" algn="l" defTabSz="990570" rtl="0" eaLnBrk="1" latinLnBrk="0" hangingPunct="1">
              <a:spcBef>
                <a:spcPts val="0"/>
              </a:spcBef>
              <a:spcAft>
                <a:spcPts val="0"/>
              </a:spcAft>
              <a:buFont typeface="Arial" panose="020B0604020202020204" pitchFamily="34" charset="0"/>
              <a:buChar char="•"/>
              <a:defRPr sz="11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400"/>
              </a:spcBef>
              <a:spcAft>
                <a:spcPts val="400"/>
              </a:spcAft>
            </a:pPr>
            <a:endParaRPr lang="en-GB" dirty="0">
              <a:solidFill>
                <a:schemeClr val="bg2"/>
              </a:solidFill>
            </a:endParaRPr>
          </a:p>
        </p:txBody>
      </p:sp>
      <p:sp>
        <p:nvSpPr>
          <p:cNvPr id="11" name="TextBox 10">
            <a:extLst>
              <a:ext uri="{FF2B5EF4-FFF2-40B4-BE49-F238E27FC236}">
                <a16:creationId xmlns:a16="http://schemas.microsoft.com/office/drawing/2014/main" id="{980113A4-01E2-485F-B090-52F783220AEF}"/>
              </a:ext>
            </a:extLst>
          </p:cNvPr>
          <p:cNvSpPr txBox="1"/>
          <p:nvPr/>
        </p:nvSpPr>
        <p:spPr>
          <a:xfrm>
            <a:off x="8337376" y="6140183"/>
            <a:ext cx="2448272" cy="215444"/>
          </a:xfrm>
          <a:prstGeom prst="rect">
            <a:avLst/>
          </a:prstGeom>
          <a:noFill/>
        </p:spPr>
        <p:txBody>
          <a:bodyPr wrap="square" rtlCol="0">
            <a:spAutoFit/>
          </a:bodyPr>
          <a:lstStyle/>
          <a:p>
            <a:r>
              <a:rPr lang="en-GB" sz="800" dirty="0">
                <a:solidFill>
                  <a:schemeClr val="bg2"/>
                </a:solidFill>
              </a:rPr>
              <a:t>Source: Census 2011</a:t>
            </a:r>
          </a:p>
        </p:txBody>
      </p:sp>
      <p:graphicFrame>
        <p:nvGraphicFramePr>
          <p:cNvPr id="13" name="Chart 12"/>
          <p:cNvGraphicFramePr>
            <a:graphicFrameLocks/>
          </p:cNvGraphicFramePr>
          <p:nvPr>
            <p:extLst>
              <p:ext uri="{D42A27DB-BD31-4B8C-83A1-F6EECF244321}">
                <p14:modId xmlns:p14="http://schemas.microsoft.com/office/powerpoint/2010/main" val="3818365202"/>
              </p:ext>
            </p:extLst>
          </p:nvPr>
        </p:nvGraphicFramePr>
        <p:xfrm>
          <a:off x="2033927" y="2039815"/>
          <a:ext cx="7337619" cy="4499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33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430" y="189951"/>
            <a:ext cx="9067115" cy="863506"/>
          </a:xfrm>
        </p:spPr>
        <p:txBody>
          <a:bodyPr/>
          <a:lstStyle/>
          <a:p>
            <a:r>
              <a:rPr lang="en-GB" sz="1630" b="1" dirty="0"/>
              <a:t>Identifying 'Left-behind' areas – about the measure</a:t>
            </a:r>
          </a:p>
        </p:txBody>
      </p:sp>
      <p:sp>
        <p:nvSpPr>
          <p:cNvPr id="4" name="Slide Number Placeholder 3"/>
          <p:cNvSpPr>
            <a:spLocks noGrp="1"/>
          </p:cNvSpPr>
          <p:nvPr>
            <p:ph type="sldNum" sz="quarter" idx="12"/>
          </p:nvPr>
        </p:nvSpPr>
        <p:spPr/>
        <p:txBody>
          <a:bodyPr/>
          <a:lstStyle/>
          <a:p>
            <a:fld id="{BE26EE31-2281-4832-8F53-7A5FEF1F4F49}" type="slidenum">
              <a:rPr lang="en-GB" smtClean="0"/>
              <a:pPr/>
              <a:t>6</a:t>
            </a:fld>
            <a:endParaRPr lang="en-GB" dirty="0"/>
          </a:p>
        </p:txBody>
      </p:sp>
      <p:sp>
        <p:nvSpPr>
          <p:cNvPr id="7" name="Content Placeholder 1"/>
          <p:cNvSpPr txBox="1">
            <a:spLocks/>
          </p:cNvSpPr>
          <p:nvPr/>
        </p:nvSpPr>
        <p:spPr>
          <a:xfrm>
            <a:off x="192954" y="530195"/>
            <a:ext cx="9713046" cy="2807296"/>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2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r>
              <a:rPr lang="en-GB" dirty="0">
                <a:solidFill>
                  <a:schemeClr val="bg2"/>
                </a:solidFill>
              </a:rPr>
              <a:t>'Left-behind' areas are conceptualised as areas with </a:t>
            </a:r>
          </a:p>
          <a:p>
            <a:pPr marL="228600" indent="-228600">
              <a:buAutoNum type="alphaLcParenR"/>
            </a:pPr>
            <a:r>
              <a:rPr lang="en-GB" dirty="0">
                <a:solidFill>
                  <a:schemeClr val="bg2"/>
                </a:solidFill>
              </a:rPr>
              <a:t>high levels of need, multiple deprivation and socio-economic challenges</a:t>
            </a:r>
          </a:p>
          <a:p>
            <a:pPr marL="228600" indent="-228600">
              <a:buAutoNum type="alphaLcParenR"/>
            </a:pPr>
            <a:r>
              <a:rPr lang="en-GB" dirty="0">
                <a:solidFill>
                  <a:schemeClr val="bg2"/>
                </a:solidFill>
              </a:rPr>
              <a:t>poor community and civic infrastructure, relative isolation and low levels of participation</a:t>
            </a:r>
          </a:p>
          <a:p>
            <a:endParaRPr lang="en-GB" dirty="0">
              <a:solidFill>
                <a:schemeClr val="bg2"/>
              </a:solidFill>
            </a:endParaRPr>
          </a:p>
          <a:p>
            <a:r>
              <a:rPr lang="en-GB" dirty="0">
                <a:solidFill>
                  <a:schemeClr val="bg2"/>
                </a:solidFill>
              </a:rPr>
              <a:t>A </a:t>
            </a:r>
            <a:r>
              <a:rPr lang="en-GB" i="1" dirty="0">
                <a:solidFill>
                  <a:schemeClr val="bg2"/>
                </a:solidFill>
              </a:rPr>
              <a:t>Community Needs Index </a:t>
            </a:r>
            <a:r>
              <a:rPr lang="en-GB" dirty="0">
                <a:solidFill>
                  <a:schemeClr val="bg2"/>
                </a:solidFill>
              </a:rPr>
              <a:t>was developed to identify areas experiencing these second set of challenges by combining a series of 19 indicators, conceptualised under three domains:</a:t>
            </a:r>
          </a:p>
          <a:p>
            <a:pPr lvl="0"/>
            <a:endParaRPr lang="en-GB" dirty="0">
              <a:solidFill>
                <a:schemeClr val="bg2"/>
              </a:solidFill>
            </a:endParaRPr>
          </a:p>
        </p:txBody>
      </p:sp>
      <p:sp>
        <p:nvSpPr>
          <p:cNvPr id="14" name="Content Placeholder 1"/>
          <p:cNvSpPr txBox="1">
            <a:spLocks/>
          </p:cNvSpPr>
          <p:nvPr/>
        </p:nvSpPr>
        <p:spPr>
          <a:xfrm>
            <a:off x="632520" y="3717032"/>
            <a:ext cx="7369784" cy="2735525"/>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2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spcBef>
                <a:spcPts val="600"/>
              </a:spcBef>
            </a:pPr>
            <a:endParaRPr lang="en-GB" sz="1000" dirty="0">
              <a:solidFill>
                <a:schemeClr val="bg2"/>
              </a:solidFill>
            </a:endParaRPr>
          </a:p>
        </p:txBody>
      </p:sp>
      <p:pic>
        <p:nvPicPr>
          <p:cNvPr id="2" name="Picture 1"/>
          <p:cNvPicPr>
            <a:picLocks noChangeAspect="1"/>
          </p:cNvPicPr>
          <p:nvPr/>
        </p:nvPicPr>
        <p:blipFill>
          <a:blip r:embed="rId3"/>
          <a:stretch>
            <a:fillRect/>
          </a:stretch>
        </p:blipFill>
        <p:spPr>
          <a:xfrm>
            <a:off x="1552649" y="2057779"/>
            <a:ext cx="5812521" cy="2559423"/>
          </a:xfrm>
          <a:prstGeom prst="rect">
            <a:avLst/>
          </a:prstGeom>
        </p:spPr>
      </p:pic>
      <p:sp>
        <p:nvSpPr>
          <p:cNvPr id="8" name="Content Placeholder 1"/>
          <p:cNvSpPr txBox="1">
            <a:spLocks/>
          </p:cNvSpPr>
          <p:nvPr/>
        </p:nvSpPr>
        <p:spPr>
          <a:xfrm>
            <a:off x="245430" y="4542665"/>
            <a:ext cx="9532106" cy="2807296"/>
          </a:xfrm>
          <a:prstGeom prst="rect">
            <a:avLst/>
          </a:prstGeom>
        </p:spPr>
        <p:txBody>
          <a:bodyPr vert="horz" lIns="91440" tIns="45720" rIns="91440" bIns="45720" numCol="1" spcCol="360000" rtlCol="0">
            <a:noAutofit/>
          </a:bodyPr>
          <a:lstStyle>
            <a:lvl1pPr marL="0" indent="0" algn="l" defTabSz="990570" rtl="0" eaLnBrk="1" latinLnBrk="0" hangingPunct="1">
              <a:spcBef>
                <a:spcPct val="20000"/>
              </a:spcBef>
              <a:buFont typeface="Arial" panose="020B0604020202020204" pitchFamily="34" charset="0"/>
              <a:buNone/>
              <a:defRPr sz="1200" kern="1200">
                <a:solidFill>
                  <a:schemeClr val="accent1"/>
                </a:solidFill>
                <a:latin typeface="+mn-lt"/>
                <a:ea typeface="+mn-ea"/>
                <a:cs typeface="+mn-cs"/>
              </a:defRPr>
            </a:lvl1pPr>
            <a:lvl2pPr marL="0" marR="0" indent="0" algn="l" defTabSz="990570" rtl="0" eaLnBrk="1" fontAlgn="auto" latinLnBrk="0" hangingPunct="1">
              <a:lnSpc>
                <a:spcPct val="100000"/>
              </a:lnSpc>
              <a:spcBef>
                <a:spcPct val="20000"/>
              </a:spcBef>
              <a:spcAft>
                <a:spcPts val="0"/>
              </a:spcAft>
              <a:buClrTx/>
              <a:buSzTx/>
              <a:buFont typeface="Arial" panose="020B0604020202020204" pitchFamily="34" charset="0"/>
              <a:buNone/>
              <a:tabLst/>
              <a:defRPr sz="1200" kern="1200" baseline="0">
                <a:solidFill>
                  <a:schemeClr val="bg2"/>
                </a:solidFill>
                <a:latin typeface="+mn-lt"/>
                <a:ea typeface="+mn-ea"/>
                <a:cs typeface="+mn-cs"/>
              </a:defRPr>
            </a:lvl2pPr>
            <a:lvl3pPr marL="197770" indent="-197770"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3pPr>
            <a:lvl4pPr marL="386942" indent="-189171" algn="l" defTabSz="990570" rtl="0" eaLnBrk="1" latinLnBrk="0" hangingPunct="1">
              <a:spcBef>
                <a:spcPct val="20000"/>
              </a:spcBef>
              <a:buFont typeface="Arial" panose="020B0604020202020204" pitchFamily="34" charset="0"/>
              <a:buChar char="•"/>
              <a:defRPr sz="1200" kern="1200">
                <a:solidFill>
                  <a:schemeClr val="bg2"/>
                </a:solidFill>
                <a:latin typeface="+mn-lt"/>
                <a:ea typeface="+mn-ea"/>
                <a:cs typeface="+mn-cs"/>
              </a:defRPr>
            </a:lvl4pPr>
            <a:lvl5pPr marL="386941" indent="0" algn="l" defTabSz="990570" rtl="0" eaLnBrk="1" latinLnBrk="0" hangingPunct="1">
              <a:spcBef>
                <a:spcPct val="20000"/>
              </a:spcBef>
              <a:buFont typeface="Arial" panose="020B0604020202020204" pitchFamily="34" charset="0"/>
              <a:buNone/>
              <a:defRPr sz="1200" kern="1200">
                <a:solidFill>
                  <a:schemeClr val="bg2"/>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lvl="0"/>
            <a:endParaRPr lang="en-GB" dirty="0"/>
          </a:p>
          <a:p>
            <a:pPr lvl="0"/>
            <a:r>
              <a:rPr lang="en-GB" dirty="0">
                <a:solidFill>
                  <a:schemeClr val="bg2"/>
                </a:solidFill>
              </a:rPr>
              <a:t>The </a:t>
            </a:r>
            <a:r>
              <a:rPr lang="en-GB" i="1" dirty="0">
                <a:solidFill>
                  <a:schemeClr val="bg2"/>
                </a:solidFill>
              </a:rPr>
              <a:t>Community Need Score</a:t>
            </a:r>
            <a:r>
              <a:rPr lang="en-GB" dirty="0">
                <a:solidFill>
                  <a:schemeClr val="bg2"/>
                </a:solidFill>
              </a:rPr>
              <a:t> was combined with the 2015 Index of Multiple Deprivation (IMD), with wards that were ranked among the most deprived 10% on both the Community Needs Measure </a:t>
            </a:r>
            <a:r>
              <a:rPr lang="en-GB" i="1" dirty="0">
                <a:solidFill>
                  <a:schemeClr val="bg2"/>
                </a:solidFill>
              </a:rPr>
              <a:t>AND</a:t>
            </a:r>
            <a:r>
              <a:rPr lang="en-GB" dirty="0">
                <a:solidFill>
                  <a:schemeClr val="bg2"/>
                </a:solidFill>
              </a:rPr>
              <a:t> the IMD identified as 'Left-behind' areas</a:t>
            </a:r>
            <a:r>
              <a:rPr lang="en-GB" b="1" dirty="0">
                <a:solidFill>
                  <a:schemeClr val="bg2"/>
                </a:solidFill>
              </a:rPr>
              <a:t>. </a:t>
            </a:r>
          </a:p>
          <a:p>
            <a:pPr lvl="0"/>
            <a:endParaRPr lang="en-GB" dirty="0">
              <a:solidFill>
                <a:schemeClr val="bg2"/>
              </a:solidFill>
            </a:endParaRPr>
          </a:p>
          <a:p>
            <a:pPr lvl="0"/>
            <a:r>
              <a:rPr lang="en-GB" dirty="0">
                <a:solidFill>
                  <a:schemeClr val="bg2"/>
                </a:solidFill>
              </a:rPr>
              <a:t>We will explore the geographical distribution of the Community Needs Index and it’s relationship with overall levels of deprivation in the next section, before going on to look in more detail at the socio-economic challenges experienced in the areas identified as ‘Left-behind’.</a:t>
            </a:r>
            <a:endParaRPr lang="en-GB" b="1" dirty="0">
              <a:solidFill>
                <a:schemeClr val="bg2"/>
              </a:solidFill>
            </a:endParaRPr>
          </a:p>
          <a:p>
            <a:pPr lvl="0"/>
            <a:endParaRPr lang="en-GB" b="1" dirty="0">
              <a:solidFill>
                <a:schemeClr val="bg2"/>
              </a:solidFill>
            </a:endParaRPr>
          </a:p>
          <a:p>
            <a:pPr lvl="0"/>
            <a:br>
              <a:rPr lang="en-GB" b="1" dirty="0">
                <a:solidFill>
                  <a:schemeClr val="bg2"/>
                </a:solidFill>
              </a:rPr>
            </a:br>
            <a:endParaRPr lang="en-GB" dirty="0"/>
          </a:p>
        </p:txBody>
      </p:sp>
    </p:spTree>
    <p:extLst>
      <p:ext uri="{BB962C8B-B14F-4D97-AF65-F5344CB8AC3E}">
        <p14:creationId xmlns:p14="http://schemas.microsoft.com/office/powerpoint/2010/main" val="280645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272133023"/>
              </p:ext>
            </p:extLst>
          </p:nvPr>
        </p:nvGraphicFramePr>
        <p:xfrm>
          <a:off x="374460" y="677767"/>
          <a:ext cx="9366245" cy="6037312"/>
        </p:xfrm>
        <a:graphic>
          <a:graphicData uri="http://schemas.openxmlformats.org/drawingml/2006/table">
            <a:tbl>
              <a:tblPr firstRow="1" bandRow="1">
                <a:tableStyleId>{21E4AEA4-8DFA-4A89-87EB-49C32662AFE0}</a:tableStyleId>
              </a:tblPr>
              <a:tblGrid>
                <a:gridCol w="1626212">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gridCol w="1403329">
                  <a:extLst>
                    <a:ext uri="{9D8B030D-6E8A-4147-A177-3AD203B41FA5}">
                      <a16:colId xmlns:a16="http://schemas.microsoft.com/office/drawing/2014/main" val="20002"/>
                    </a:ext>
                  </a:extLst>
                </a:gridCol>
              </a:tblGrid>
              <a:tr h="144016">
                <a:tc>
                  <a:txBody>
                    <a:bodyPr/>
                    <a:lstStyle/>
                    <a:p>
                      <a:r>
                        <a:rPr lang="en-GB" sz="1200" dirty="0"/>
                        <a:t>Indicator</a:t>
                      </a:r>
                    </a:p>
                  </a:txBody>
                  <a:tcPr marL="91441" marR="91441"/>
                </a:tc>
                <a:tc>
                  <a:txBody>
                    <a:bodyPr/>
                    <a:lstStyle/>
                    <a:p>
                      <a:r>
                        <a:rPr lang="en-GB" sz="1200" dirty="0"/>
                        <a:t>Details</a:t>
                      </a:r>
                    </a:p>
                  </a:txBody>
                  <a:tcPr marL="91441" marR="91441"/>
                </a:tc>
                <a:tc>
                  <a:txBody>
                    <a:bodyPr/>
                    <a:lstStyle/>
                    <a:p>
                      <a:r>
                        <a:rPr lang="en-GB" sz="1200" dirty="0"/>
                        <a:t>Source</a:t>
                      </a:r>
                    </a:p>
                  </a:txBody>
                  <a:tcPr marL="91441" marR="91441"/>
                </a:tc>
                <a:extLst>
                  <a:ext uri="{0D108BD9-81ED-4DB2-BD59-A6C34878D82A}">
                    <a16:rowId xmlns:a16="http://schemas.microsoft.com/office/drawing/2014/main" val="10000"/>
                  </a:ext>
                </a:extLst>
              </a:tr>
              <a:tr h="820729">
                <a:tc>
                  <a:txBody>
                    <a:bodyPr/>
                    <a:lstStyle/>
                    <a:p>
                      <a:r>
                        <a:rPr lang="en-GB" sz="1200" kern="1200" dirty="0">
                          <a:effectLst/>
                        </a:rPr>
                        <a:t>Density of Community Space assets</a:t>
                      </a:r>
                      <a:endParaRPr lang="en-GB" sz="1200" dirty="0"/>
                    </a:p>
                  </a:txBody>
                  <a:tcPr marL="91441" marR="91441"/>
                </a:tc>
                <a:tc>
                  <a:txBody>
                    <a:bodyPr/>
                    <a:lstStyle/>
                    <a:p>
                      <a:r>
                        <a:rPr lang="en-GB" sz="1200" kern="1200" dirty="0">
                          <a:effectLst/>
                        </a:rPr>
                        <a:t>Community and civic assets which fall inside or within 1km of the community boundary per 1,000 population (in the community). The following assets are included: </a:t>
                      </a:r>
                    </a:p>
                    <a:p>
                      <a:r>
                        <a:rPr lang="en-GB" sz="1200" kern="1200" dirty="0">
                          <a:effectLst/>
                        </a:rPr>
                        <a:t>• Public / Village Hall / Other Community Facility • Youth Recreational / Social Club • Church Hall / Religious Meeting Place / Hall • Community Service Centre / Office • Place Of Worship</a:t>
                      </a:r>
                      <a:endParaRPr lang="en-GB" sz="1200" dirty="0"/>
                    </a:p>
                  </a:txBody>
                  <a:tcPr marL="91441" marR="91441"/>
                </a:tc>
                <a:tc rowSpan="4">
                  <a:txBody>
                    <a:bodyPr/>
                    <a:lstStyle/>
                    <a:p>
                      <a:r>
                        <a:rPr lang="en-GB" sz="1200" dirty="0"/>
                        <a:t>Address base</a:t>
                      </a:r>
                    </a:p>
                  </a:txBody>
                  <a:tcPr marL="91441" marR="91441"/>
                </a:tc>
                <a:extLst>
                  <a:ext uri="{0D108BD9-81ED-4DB2-BD59-A6C34878D82A}">
                    <a16:rowId xmlns:a16="http://schemas.microsoft.com/office/drawing/2014/main" val="10002"/>
                  </a:ext>
                </a:extLst>
              </a:tr>
              <a:tr h="1008112">
                <a:tc>
                  <a:txBody>
                    <a:bodyPr/>
                    <a:lstStyle/>
                    <a:p>
                      <a:r>
                        <a:rPr lang="en-GB" sz="1200" kern="1200" dirty="0">
                          <a:effectLst/>
                        </a:rPr>
                        <a:t>Density of Education assets</a:t>
                      </a:r>
                      <a:endParaRPr lang="en-GB" sz="1200" dirty="0"/>
                    </a:p>
                  </a:txBody>
                  <a:tcPr marL="91441" marR="91441"/>
                </a:tc>
                <a:tc>
                  <a:txBody>
                    <a:bodyPr/>
                    <a:lstStyle/>
                    <a:p>
                      <a:r>
                        <a:rPr lang="en-GB" sz="1200" kern="1200" dirty="0">
                          <a:effectLst/>
                        </a:rPr>
                        <a:t>(As above)</a:t>
                      </a:r>
                      <a:r>
                        <a:rPr lang="en-GB" sz="1200" kern="1200" baseline="0" dirty="0">
                          <a:effectLst/>
                        </a:rPr>
                        <a:t> </a:t>
                      </a:r>
                      <a:r>
                        <a:rPr lang="en-GB" sz="1200" kern="1200" dirty="0">
                          <a:effectLst/>
                        </a:rPr>
                        <a:t>The following assets are included: </a:t>
                      </a:r>
                    </a:p>
                    <a:p>
                      <a:r>
                        <a:rPr lang="en-GB" sz="1200" kern="1200" dirty="0">
                          <a:effectLst/>
                        </a:rPr>
                        <a:t>• College • Further Education • Higher Education • Children’s Nursery / Crèche • First School • Infant School • Junior School • Middle School • Primary School • Secondary / High School • Non State Secondary School • Secondary School • University • Special Needs Establishment. • Other Educational Establishment</a:t>
                      </a:r>
                      <a:endParaRPr lang="en-GB" sz="1200" dirty="0"/>
                    </a:p>
                  </a:txBody>
                  <a:tcPr marL="91441" marR="91441"/>
                </a:tc>
                <a:tc vMerge="1">
                  <a:txBody>
                    <a:bodyPr/>
                    <a:lstStyle/>
                    <a:p>
                      <a:endParaRPr lang="en-GB" dirty="0"/>
                    </a:p>
                  </a:txBody>
                  <a:tcPr/>
                </a:tc>
                <a:extLst>
                  <a:ext uri="{0D108BD9-81ED-4DB2-BD59-A6C34878D82A}">
                    <a16:rowId xmlns:a16="http://schemas.microsoft.com/office/drawing/2014/main" val="10003"/>
                  </a:ext>
                </a:extLst>
              </a:tr>
              <a:tr h="612409">
                <a:tc>
                  <a:txBody>
                    <a:bodyPr/>
                    <a:lstStyle/>
                    <a:p>
                      <a:r>
                        <a:rPr lang="en-GB" sz="1200" kern="1200" dirty="0">
                          <a:effectLst/>
                        </a:rPr>
                        <a:t>Density of Sport and Leisure assets</a:t>
                      </a:r>
                      <a:endParaRPr lang="en-GB" sz="1200" dirty="0"/>
                    </a:p>
                  </a:txBody>
                  <a:tcPr marL="91441" marR="91441"/>
                </a:tc>
                <a:tc>
                  <a:txBody>
                    <a:bodyPr/>
                    <a:lstStyle/>
                    <a:p>
                      <a:r>
                        <a:rPr lang="en-GB" sz="1200" kern="1200" dirty="0">
                          <a:effectLst/>
                        </a:rPr>
                        <a:t>(As above)</a:t>
                      </a:r>
                      <a:r>
                        <a:rPr lang="en-GB" sz="1200" kern="1200" baseline="0" dirty="0">
                          <a:effectLst/>
                        </a:rPr>
                        <a:t> </a:t>
                      </a:r>
                      <a:r>
                        <a:rPr lang="en-GB" sz="1200" kern="1200" dirty="0">
                          <a:effectLst/>
                        </a:rPr>
                        <a:t>The following assets are included: </a:t>
                      </a:r>
                    </a:p>
                    <a:p>
                      <a:r>
                        <a:rPr lang="en-GB" sz="1200" kern="1200" dirty="0">
                          <a:effectLst/>
                        </a:rPr>
                        <a:t>• Public House / Bar / Nightclub • Activity / Leisure / Sports Centre • Skateboarding Facility • Recreational / Social Club(Bingo) </a:t>
                      </a:r>
                      <a:endParaRPr lang="en-GB" sz="1200" dirty="0"/>
                    </a:p>
                  </a:txBody>
                  <a:tcPr marL="91441" marR="91441"/>
                </a:tc>
                <a:tc vMerge="1">
                  <a:txBody>
                    <a:bodyPr/>
                    <a:lstStyle/>
                    <a:p>
                      <a:endParaRPr lang="en-GB" dirty="0"/>
                    </a:p>
                  </a:txBody>
                  <a:tcPr/>
                </a:tc>
                <a:extLst>
                  <a:ext uri="{0D108BD9-81ED-4DB2-BD59-A6C34878D82A}">
                    <a16:rowId xmlns:a16="http://schemas.microsoft.com/office/drawing/2014/main" val="10004"/>
                  </a:ext>
                </a:extLst>
              </a:tr>
              <a:tr h="357954">
                <a:tc>
                  <a:txBody>
                    <a:bodyPr/>
                    <a:lstStyle/>
                    <a:p>
                      <a:r>
                        <a:rPr lang="en-GB" sz="1200" kern="1200" dirty="0">
                          <a:effectLst/>
                        </a:rPr>
                        <a:t>Density of Cultural assets</a:t>
                      </a:r>
                      <a:endParaRPr lang="en-GB" sz="1200" dirty="0"/>
                    </a:p>
                  </a:txBody>
                  <a:tcPr marL="91441" marR="91441"/>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en-GB" sz="1200" kern="1200" dirty="0">
                          <a:effectLst/>
                        </a:rPr>
                        <a:t>(As above)</a:t>
                      </a:r>
                      <a:r>
                        <a:rPr lang="en-GB" sz="1200" kern="1200" baseline="0" dirty="0">
                          <a:effectLst/>
                        </a:rPr>
                        <a:t> </a:t>
                      </a:r>
                      <a:r>
                        <a:rPr lang="en-GB" sz="1200" kern="1200" dirty="0">
                          <a:effectLst/>
                        </a:rPr>
                        <a:t>The following assets are included: </a:t>
                      </a:r>
                    </a:p>
                    <a:p>
                      <a:r>
                        <a:rPr lang="en-GB" sz="1200" kern="1200" baseline="0" dirty="0">
                          <a:effectLst/>
                        </a:rPr>
                        <a:t> </a:t>
                      </a:r>
                      <a:r>
                        <a:rPr lang="en-GB" sz="1200" kern="1200" dirty="0">
                          <a:effectLst/>
                        </a:rPr>
                        <a:t>• Library • Reading Room • Museum/Gallery</a:t>
                      </a:r>
                      <a:endParaRPr lang="en-GB" sz="1200" dirty="0"/>
                    </a:p>
                  </a:txBody>
                  <a:tcPr marL="91441" marR="91441"/>
                </a:tc>
                <a:tc vMerge="1">
                  <a:txBody>
                    <a:bodyPr/>
                    <a:lstStyle/>
                    <a:p>
                      <a:endParaRPr lang="en-GB" dirty="0"/>
                    </a:p>
                  </a:txBody>
                  <a:tcPr/>
                </a:tc>
                <a:extLst>
                  <a:ext uri="{0D108BD9-81ED-4DB2-BD59-A6C34878D82A}">
                    <a16:rowId xmlns:a16="http://schemas.microsoft.com/office/drawing/2014/main" val="10005"/>
                  </a:ext>
                </a:extLst>
              </a:tr>
              <a:tr h="1170921">
                <a:tc>
                  <a:txBody>
                    <a:bodyPr/>
                    <a:lstStyle/>
                    <a:p>
                      <a:r>
                        <a:rPr lang="en-GB" sz="1200" kern="1200" dirty="0">
                          <a:effectLst/>
                        </a:rPr>
                        <a:t>Green Spaces</a:t>
                      </a:r>
                      <a:endParaRPr lang="en-GB" sz="1200" dirty="0"/>
                    </a:p>
                  </a:txBody>
                  <a:tcPr marL="91441" marR="91441"/>
                </a:tc>
                <a:tc>
                  <a:txBody>
                    <a:bodyPr/>
                    <a:lstStyle/>
                    <a:p>
                      <a:r>
                        <a:rPr lang="en-GB" sz="1200" kern="1200" dirty="0">
                          <a:effectLst/>
                        </a:rPr>
                        <a:t>1) Density</a:t>
                      </a:r>
                      <a:r>
                        <a:rPr lang="en-GB" sz="1200" kern="1200" baseline="0" dirty="0">
                          <a:effectLst/>
                        </a:rPr>
                        <a:t> of green assets: Green assets </a:t>
                      </a:r>
                      <a:r>
                        <a:rPr lang="en-GB" sz="1200" kern="1200" dirty="0">
                          <a:effectLst/>
                        </a:rPr>
                        <a:t>which fall inside or within 1km of the community boundary per 1,000 population • Public Park / Garden • Public Open Space / Nature Reserve • Playground • Play Area• Paddling Pool• Picnic / Barbeque Site• Allotment• Playing Field • Recreation Ground.</a:t>
                      </a:r>
                      <a:r>
                        <a:rPr lang="en-GB" sz="1200" kern="1200" baseline="0" dirty="0">
                          <a:effectLst/>
                        </a:rPr>
                        <a:t> </a:t>
                      </a:r>
                    </a:p>
                    <a:p>
                      <a:r>
                        <a:rPr lang="en-GB" sz="1200" kern="1200" baseline="0" dirty="0">
                          <a:effectLst/>
                        </a:rPr>
                        <a:t>2) </a:t>
                      </a:r>
                      <a:r>
                        <a:rPr lang="en-GB" sz="1200" kern="1200" dirty="0">
                          <a:effectLst/>
                        </a:rPr>
                        <a:t>The percentage of an area that is covered by public parks and gardens. </a:t>
                      </a:r>
                    </a:p>
                    <a:p>
                      <a:pPr lvl="0"/>
                      <a:r>
                        <a:rPr lang="en-GB" sz="1200" kern="1200" dirty="0">
                          <a:effectLst/>
                        </a:rPr>
                        <a:t>3) </a:t>
                      </a:r>
                      <a:r>
                        <a:rPr lang="en-GB" sz="1200" b="0" kern="1200" dirty="0">
                          <a:solidFill>
                            <a:schemeClr val="dk1"/>
                          </a:solidFill>
                          <a:effectLst/>
                          <a:latin typeface="+mn-lt"/>
                          <a:ea typeface="+mn-ea"/>
                          <a:cs typeface="+mn-cs"/>
                        </a:rPr>
                        <a:t>Parks and open space/Landscape and natural heritage assets: </a:t>
                      </a:r>
                      <a:r>
                        <a:rPr lang="en-GB" sz="1200" kern="1200" dirty="0">
                          <a:effectLst/>
                        </a:rPr>
                        <a:t>•</a:t>
                      </a:r>
                      <a:r>
                        <a:rPr lang="en-GB" sz="1200" b="0" kern="1200" dirty="0">
                          <a:solidFill>
                            <a:schemeClr val="dk1"/>
                          </a:solidFill>
                          <a:effectLst/>
                          <a:latin typeface="+mn-lt"/>
                          <a:ea typeface="+mn-ea"/>
                          <a:cs typeface="+mn-cs"/>
                        </a:rPr>
                        <a:t>Number Parks and Gardens (Grade I, II &amp; 3) per 10,000 population </a:t>
                      </a:r>
                      <a:r>
                        <a:rPr lang="en-GB" sz="1200" kern="1200" dirty="0">
                          <a:effectLst/>
                        </a:rPr>
                        <a:t>•</a:t>
                      </a:r>
                      <a:r>
                        <a:rPr lang="en-GB" sz="1200" b="0" kern="1200" baseline="0" dirty="0">
                          <a:solidFill>
                            <a:schemeClr val="dk1"/>
                          </a:solidFill>
                          <a:effectLst/>
                          <a:latin typeface="+mn-lt"/>
                          <a:ea typeface="+mn-ea"/>
                          <a:cs typeface="+mn-cs"/>
                        </a:rPr>
                        <a:t> </a:t>
                      </a:r>
                      <a:r>
                        <a:rPr lang="en-GB" sz="1200" b="0" kern="1200" dirty="0">
                          <a:solidFill>
                            <a:schemeClr val="dk1"/>
                          </a:solidFill>
                          <a:effectLst/>
                          <a:latin typeface="+mn-lt"/>
                          <a:ea typeface="+mn-ea"/>
                          <a:cs typeface="+mn-cs"/>
                        </a:rPr>
                        <a:t>Traditional Orchards per 10,000 population </a:t>
                      </a:r>
                      <a:r>
                        <a:rPr lang="en-GB" sz="1200" kern="1200" dirty="0">
                          <a:effectLst/>
                        </a:rPr>
                        <a:t>•</a:t>
                      </a:r>
                      <a:r>
                        <a:rPr lang="en-GB" sz="1200" b="0" kern="1200" baseline="0" dirty="0">
                          <a:solidFill>
                            <a:schemeClr val="dk1"/>
                          </a:solidFill>
                          <a:effectLst/>
                          <a:latin typeface="+mn-lt"/>
                          <a:ea typeface="+mn-ea"/>
                          <a:cs typeface="+mn-cs"/>
                        </a:rPr>
                        <a:t> </a:t>
                      </a:r>
                      <a:r>
                        <a:rPr lang="en-GB" sz="1200" b="0" kern="1200" dirty="0">
                          <a:solidFill>
                            <a:schemeClr val="dk1"/>
                          </a:solidFill>
                          <a:effectLst/>
                          <a:latin typeface="+mn-lt"/>
                          <a:ea typeface="+mn-ea"/>
                          <a:cs typeface="+mn-cs"/>
                        </a:rPr>
                        <a:t>Green Flag Parks (Heritage Award) per 10,000 population </a:t>
                      </a:r>
                      <a:r>
                        <a:rPr lang="en-GB" sz="1200" kern="1200" dirty="0">
                          <a:effectLst/>
                        </a:rPr>
                        <a:t>•</a:t>
                      </a:r>
                      <a:r>
                        <a:rPr lang="en-GB" sz="1200" b="0" kern="1200" baseline="0" dirty="0">
                          <a:solidFill>
                            <a:schemeClr val="dk1"/>
                          </a:solidFill>
                          <a:effectLst/>
                          <a:latin typeface="+mn-lt"/>
                          <a:ea typeface="+mn-ea"/>
                          <a:cs typeface="+mn-cs"/>
                        </a:rPr>
                        <a:t> </a:t>
                      </a:r>
                      <a:r>
                        <a:rPr lang="en-GB" sz="1200" b="0" kern="1200" dirty="0">
                          <a:solidFill>
                            <a:schemeClr val="dk1"/>
                          </a:solidFill>
                          <a:effectLst/>
                          <a:latin typeface="+mn-lt"/>
                          <a:ea typeface="+mn-ea"/>
                          <a:cs typeface="+mn-cs"/>
                        </a:rPr>
                        <a:t>National Park/ Heritage Coast (</a:t>
                      </a:r>
                      <a:r>
                        <a:rPr lang="en-GB" sz="1200" b="0" kern="1200" dirty="0" err="1">
                          <a:solidFill>
                            <a:schemeClr val="dk1"/>
                          </a:solidFill>
                          <a:effectLst/>
                          <a:latin typeface="+mn-lt"/>
                          <a:ea typeface="+mn-ea"/>
                          <a:cs typeface="+mn-cs"/>
                        </a:rPr>
                        <a:t>sq</a:t>
                      </a:r>
                      <a:r>
                        <a:rPr lang="en-GB" sz="1200" b="0" kern="1200" dirty="0">
                          <a:solidFill>
                            <a:schemeClr val="dk1"/>
                          </a:solidFill>
                          <a:effectLst/>
                          <a:latin typeface="+mn-lt"/>
                          <a:ea typeface="+mn-ea"/>
                          <a:cs typeface="+mn-cs"/>
                        </a:rPr>
                        <a:t> km per head)</a:t>
                      </a:r>
                      <a:r>
                        <a:rPr lang="en-GB" sz="1200" b="0" kern="1200" baseline="0" dirty="0">
                          <a:solidFill>
                            <a:schemeClr val="dk1"/>
                          </a:solidFill>
                          <a:effectLst/>
                          <a:latin typeface="+mn-lt"/>
                          <a:ea typeface="+mn-ea"/>
                          <a:cs typeface="+mn-cs"/>
                        </a:rPr>
                        <a:t> </a:t>
                      </a:r>
                      <a:r>
                        <a:rPr lang="en-GB" sz="1200" kern="1200" dirty="0">
                          <a:effectLst/>
                        </a:rPr>
                        <a:t>•</a:t>
                      </a:r>
                      <a:r>
                        <a:rPr lang="en-GB" sz="1200" b="0" kern="1200" dirty="0">
                          <a:solidFill>
                            <a:schemeClr val="dk1"/>
                          </a:solidFill>
                          <a:effectLst/>
                          <a:latin typeface="+mn-lt"/>
                          <a:ea typeface="+mn-ea"/>
                          <a:cs typeface="+mn-cs"/>
                        </a:rPr>
                        <a:t>Country Parks (hectares per head)</a:t>
                      </a:r>
                      <a:r>
                        <a:rPr lang="en-GB" sz="1200" kern="1200" dirty="0">
                          <a:effectLst/>
                        </a:rPr>
                        <a:t> •</a:t>
                      </a:r>
                      <a:r>
                        <a:rPr lang="en-GB" sz="1200" b="0" kern="1200" baseline="0" dirty="0">
                          <a:solidFill>
                            <a:schemeClr val="dk1"/>
                          </a:solidFill>
                          <a:effectLst/>
                          <a:latin typeface="+mn-lt"/>
                          <a:ea typeface="+mn-ea"/>
                          <a:cs typeface="+mn-cs"/>
                        </a:rPr>
                        <a:t> </a:t>
                      </a:r>
                      <a:r>
                        <a:rPr lang="en-GB" sz="1200" b="0" kern="1200" dirty="0">
                          <a:solidFill>
                            <a:schemeClr val="dk1"/>
                          </a:solidFill>
                          <a:effectLst/>
                          <a:latin typeface="+mn-lt"/>
                          <a:ea typeface="+mn-ea"/>
                          <a:cs typeface="+mn-cs"/>
                        </a:rPr>
                        <a:t>National Trust Land (always open to public) (hectares per head)</a:t>
                      </a:r>
                      <a:r>
                        <a:rPr lang="en-GB" sz="1200" kern="1200" dirty="0">
                          <a:effectLst/>
                        </a:rPr>
                        <a:t> • </a:t>
                      </a:r>
                      <a:r>
                        <a:rPr lang="en-GB" sz="1200" b="0" kern="1200" dirty="0">
                          <a:solidFill>
                            <a:schemeClr val="dk1"/>
                          </a:solidFill>
                          <a:effectLst/>
                          <a:latin typeface="+mn-lt"/>
                          <a:ea typeface="+mn-ea"/>
                          <a:cs typeface="+mn-cs"/>
                        </a:rPr>
                        <a:t>Blue Flag Beaches per 10,000 population </a:t>
                      </a:r>
                      <a:r>
                        <a:rPr lang="en-GB" sz="1200" kern="1200" dirty="0">
                          <a:effectLst/>
                        </a:rPr>
                        <a:t>•</a:t>
                      </a:r>
                      <a:r>
                        <a:rPr lang="en-GB" sz="1200" b="0" kern="1200" dirty="0">
                          <a:solidFill>
                            <a:schemeClr val="dk1"/>
                          </a:solidFill>
                          <a:effectLst/>
                          <a:latin typeface="+mn-lt"/>
                          <a:ea typeface="+mn-ea"/>
                          <a:cs typeface="+mn-cs"/>
                        </a:rPr>
                        <a:t>Area of Outstanding Natural Beauty (hectares per head)</a:t>
                      </a:r>
                      <a:r>
                        <a:rPr lang="en-GB" sz="1200" kern="1200" dirty="0">
                          <a:effectLst/>
                        </a:rPr>
                        <a:t> • </a:t>
                      </a:r>
                      <a:r>
                        <a:rPr lang="en-GB" sz="1200" b="0" kern="1200" dirty="0">
                          <a:solidFill>
                            <a:schemeClr val="dk1"/>
                          </a:solidFill>
                          <a:effectLst/>
                          <a:latin typeface="+mn-lt"/>
                          <a:ea typeface="+mn-ea"/>
                          <a:cs typeface="+mn-cs"/>
                        </a:rPr>
                        <a:t>Special Areas Conservation/ Special Protection Areas/Special Sites Scientific Interest/Local Nature Reserves/ National Nature Reserves/ Ramsar Wetlands/ Ancient Woodlands/ (hectares per head)</a:t>
                      </a:r>
                      <a:r>
                        <a:rPr lang="en-GB" sz="1200" b="0" kern="1200" baseline="0" dirty="0">
                          <a:solidFill>
                            <a:schemeClr val="dk1"/>
                          </a:solidFill>
                          <a:effectLst/>
                          <a:latin typeface="+mn-lt"/>
                          <a:ea typeface="+mn-ea"/>
                          <a:cs typeface="+mn-cs"/>
                        </a:rPr>
                        <a:t> </a:t>
                      </a:r>
                      <a:r>
                        <a:rPr lang="en-GB" sz="1200" kern="1200" dirty="0">
                          <a:effectLst/>
                        </a:rPr>
                        <a:t>•</a:t>
                      </a:r>
                      <a:r>
                        <a:rPr lang="en-GB" sz="1200" b="0" kern="1200" dirty="0">
                          <a:solidFill>
                            <a:schemeClr val="dk1"/>
                          </a:solidFill>
                          <a:effectLst/>
                          <a:latin typeface="+mn-lt"/>
                          <a:ea typeface="+mn-ea"/>
                          <a:cs typeface="+mn-cs"/>
                        </a:rPr>
                        <a:t>Wildlife Trust Reserves/</a:t>
                      </a:r>
                      <a:r>
                        <a:rPr lang="en-GB" sz="1200" kern="1200" dirty="0">
                          <a:effectLst/>
                        </a:rPr>
                        <a:t>• </a:t>
                      </a:r>
                      <a:r>
                        <a:rPr lang="en-GB" sz="1200" b="0" kern="1200" dirty="0">
                          <a:solidFill>
                            <a:schemeClr val="dk1"/>
                          </a:solidFill>
                          <a:effectLst/>
                          <a:latin typeface="+mn-lt"/>
                          <a:ea typeface="+mn-ea"/>
                          <a:cs typeface="+mn-cs"/>
                        </a:rPr>
                        <a:t>Ancient Trees per 10,000 population</a:t>
                      </a:r>
                      <a:endParaRPr lang="en-GB" sz="1200" b="0" dirty="0"/>
                    </a:p>
                  </a:txBody>
                  <a:tcPr marL="91441" marR="91441"/>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en-GB" sz="1200" dirty="0"/>
                        <a:t>1. Address base</a:t>
                      </a:r>
                    </a:p>
                    <a:p>
                      <a:pPr marL="0" marR="0" lvl="0" indent="0" algn="l" defTabSz="990570" rtl="0" eaLnBrk="1" fontAlgn="auto" latinLnBrk="0" hangingPunct="1">
                        <a:lnSpc>
                          <a:spcPct val="100000"/>
                        </a:lnSpc>
                        <a:spcBef>
                          <a:spcPts val="0"/>
                        </a:spcBef>
                        <a:spcAft>
                          <a:spcPts val="0"/>
                        </a:spcAft>
                        <a:buClrTx/>
                        <a:buSzTx/>
                        <a:buFontTx/>
                        <a:buNone/>
                        <a:tabLst/>
                        <a:defRPr/>
                      </a:pPr>
                      <a:r>
                        <a:rPr lang="en-GB" sz="1200" dirty="0"/>
                        <a:t>2.</a:t>
                      </a:r>
                      <a:r>
                        <a:rPr lang="en-GB" sz="1200" baseline="0" dirty="0"/>
                        <a:t> </a:t>
                      </a:r>
                      <a:r>
                        <a:rPr lang="en-GB" sz="1200" dirty="0"/>
                        <a:t>Ordnance</a:t>
                      </a:r>
                      <a:r>
                        <a:rPr lang="en-GB" sz="1200" baseline="0" dirty="0"/>
                        <a:t> Survey</a:t>
                      </a:r>
                    </a:p>
                    <a:p>
                      <a:pPr marL="0" marR="0" lvl="0" indent="0" algn="l" defTabSz="990570" rtl="0" eaLnBrk="1" fontAlgn="auto" latinLnBrk="0" hangingPunct="1">
                        <a:lnSpc>
                          <a:spcPct val="100000"/>
                        </a:lnSpc>
                        <a:spcBef>
                          <a:spcPts val="0"/>
                        </a:spcBef>
                        <a:spcAft>
                          <a:spcPts val="0"/>
                        </a:spcAft>
                        <a:buClrTx/>
                        <a:buSzTx/>
                        <a:buFontTx/>
                        <a:buNone/>
                        <a:tabLst/>
                        <a:defRPr/>
                      </a:pPr>
                      <a:r>
                        <a:rPr lang="en-GB" sz="1200" baseline="0" dirty="0"/>
                        <a:t>3. </a:t>
                      </a:r>
                      <a:r>
                        <a:rPr lang="en-GB" sz="1200" b="0" kern="1200" dirty="0">
                          <a:solidFill>
                            <a:schemeClr val="dk1"/>
                          </a:solidFill>
                          <a:effectLst/>
                          <a:latin typeface="+mn-lt"/>
                          <a:ea typeface="+mn-ea"/>
                          <a:cs typeface="+mn-cs"/>
                        </a:rPr>
                        <a:t>Historic England/Natural England/Environment Agency/Keep Britain Tidy/Blue Flag/The Wildlife Trust/UNESCO/Woodland Trust</a:t>
                      </a:r>
                      <a:endParaRPr lang="en-GB" sz="1200" b="0" dirty="0"/>
                    </a:p>
                  </a:txBody>
                  <a:tcPr marL="91441" marR="91441"/>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BE26EE31-2281-4832-8F53-7A5FEF1F4F49}" type="slidenum">
              <a:rPr lang="en-GB" smtClean="0"/>
              <a:pPr/>
              <a:t>7</a:t>
            </a:fld>
            <a:endParaRPr lang="en-GB"/>
          </a:p>
        </p:txBody>
      </p:sp>
      <p:sp>
        <p:nvSpPr>
          <p:cNvPr id="4" name="Title 3"/>
          <p:cNvSpPr>
            <a:spLocks noGrp="1"/>
          </p:cNvSpPr>
          <p:nvPr>
            <p:ph type="title"/>
          </p:nvPr>
        </p:nvSpPr>
        <p:spPr/>
        <p:txBody>
          <a:bodyPr/>
          <a:lstStyle/>
          <a:p>
            <a:r>
              <a:rPr lang="en-GB" sz="1630" b="1" dirty="0">
                <a:solidFill>
                  <a:schemeClr val="accent2">
                    <a:lumMod val="75000"/>
                  </a:schemeClr>
                </a:solidFill>
              </a:rPr>
              <a:t>Community Asset indicators</a:t>
            </a:r>
          </a:p>
        </p:txBody>
      </p:sp>
      <p:pic>
        <p:nvPicPr>
          <p:cNvPr id="5" name="Picture 2" descr="http://ocsi.uk/wp-content/themes/strappress_child/imag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347" y="260648"/>
            <a:ext cx="1547813" cy="4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8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577175444"/>
              </p:ext>
            </p:extLst>
          </p:nvPr>
        </p:nvGraphicFramePr>
        <p:xfrm>
          <a:off x="410389" y="759397"/>
          <a:ext cx="9366245" cy="4536542"/>
        </p:xfrm>
        <a:graphic>
          <a:graphicData uri="http://schemas.openxmlformats.org/drawingml/2006/table">
            <a:tbl>
              <a:tblPr firstRow="1" bandRow="1">
                <a:tableStyleId>{F5AB1C69-6EDB-4FF4-983F-18BD219EF322}</a:tableStyleId>
              </a:tblPr>
              <a:tblGrid>
                <a:gridCol w="1805415">
                  <a:extLst>
                    <a:ext uri="{9D8B030D-6E8A-4147-A177-3AD203B41FA5}">
                      <a16:colId xmlns:a16="http://schemas.microsoft.com/office/drawing/2014/main" val="20000"/>
                    </a:ext>
                  </a:extLst>
                </a:gridCol>
                <a:gridCol w="633669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217173">
                <a:tc>
                  <a:txBody>
                    <a:bodyPr/>
                    <a:lstStyle/>
                    <a:p>
                      <a:r>
                        <a:rPr lang="en-GB" sz="1200" dirty="0"/>
                        <a:t>Indicator</a:t>
                      </a:r>
                    </a:p>
                  </a:txBody>
                  <a:tcPr marL="91441" marR="91441"/>
                </a:tc>
                <a:tc>
                  <a:txBody>
                    <a:bodyPr/>
                    <a:lstStyle/>
                    <a:p>
                      <a:r>
                        <a:rPr lang="en-GB" sz="1200" dirty="0"/>
                        <a:t>Details</a:t>
                      </a:r>
                    </a:p>
                  </a:txBody>
                  <a:tcPr marL="91441" marR="91441"/>
                </a:tc>
                <a:tc>
                  <a:txBody>
                    <a:bodyPr/>
                    <a:lstStyle/>
                    <a:p>
                      <a:r>
                        <a:rPr lang="en-GB" sz="1200" dirty="0"/>
                        <a:t>Source</a:t>
                      </a:r>
                    </a:p>
                  </a:txBody>
                  <a:tcPr marL="91441" marR="91441"/>
                </a:tc>
                <a:extLst>
                  <a:ext uri="{0D108BD9-81ED-4DB2-BD59-A6C34878D82A}">
                    <a16:rowId xmlns:a16="http://schemas.microsoft.com/office/drawing/2014/main" val="10000"/>
                  </a:ext>
                </a:extLst>
              </a:tr>
              <a:tr h="999846">
                <a:tc>
                  <a:txBody>
                    <a:bodyPr/>
                    <a:lstStyle/>
                    <a:p>
                      <a:r>
                        <a:rPr lang="en-GB" sz="1200" kern="1200" dirty="0">
                          <a:effectLst/>
                          <a:latin typeface="+mn-lt"/>
                        </a:rPr>
                        <a:t>Jobs density in the Travel to Work Area</a:t>
                      </a:r>
                      <a:endParaRPr lang="en-GB" sz="1200" dirty="0">
                        <a:latin typeface="+mn-lt"/>
                      </a:endParaRPr>
                    </a:p>
                  </a:txBody>
                  <a:tcPr marL="91441" marR="91441"/>
                </a:tc>
                <a:tc>
                  <a:txBody>
                    <a:bodyPr/>
                    <a:lstStyle/>
                    <a:p>
                      <a:r>
                        <a:rPr lang="en-GB" sz="1200" kern="1200" dirty="0">
                          <a:effectLst/>
                          <a:latin typeface="+mn-lt"/>
                        </a:rPr>
                        <a:t>The number of jobs located in the local area as a percentage of the working age population in that area.</a:t>
                      </a:r>
                      <a:r>
                        <a:rPr lang="en-GB" sz="1200" kern="1200" baseline="0" dirty="0">
                          <a:effectLst/>
                          <a:latin typeface="+mn-lt"/>
                        </a:rPr>
                        <a:t> </a:t>
                      </a:r>
                      <a:r>
                        <a:rPr lang="en-GB" sz="1200" kern="1200" dirty="0">
                          <a:effectLst/>
                          <a:latin typeface="+mn-lt"/>
                        </a:rPr>
                        <a:t>Data is taken from the Business Register and Employment Survey (BRES) of approximately 80,000 businesses and weighted to represent all sectors of the UK economy. </a:t>
                      </a:r>
                      <a:endParaRPr lang="en-GB" sz="1200" kern="1200" dirty="0">
                        <a:solidFill>
                          <a:srgbClr val="FF0000"/>
                        </a:solidFill>
                        <a:effectLst/>
                        <a:latin typeface="+mn-lt"/>
                        <a:ea typeface="+mn-ea"/>
                        <a:cs typeface="+mn-cs"/>
                      </a:endParaRPr>
                    </a:p>
                  </a:txBody>
                  <a:tcPr marL="91441" marR="91441"/>
                </a:tc>
                <a:tc>
                  <a:txBody>
                    <a:bodyPr/>
                    <a:lstStyle/>
                    <a:p>
                      <a:r>
                        <a:rPr lang="en-GB" sz="1200" kern="1200" dirty="0">
                          <a:effectLst/>
                          <a:latin typeface="+mn-lt"/>
                        </a:rPr>
                        <a:t>Business Register and Employment Survey</a:t>
                      </a:r>
                      <a:endParaRPr lang="en-GB" sz="1200" dirty="0">
                        <a:latin typeface="+mn-lt"/>
                      </a:endParaRPr>
                    </a:p>
                  </a:txBody>
                  <a:tcPr marL="91441" marR="91441"/>
                </a:tc>
                <a:extLst>
                  <a:ext uri="{0D108BD9-81ED-4DB2-BD59-A6C34878D82A}">
                    <a16:rowId xmlns:a16="http://schemas.microsoft.com/office/drawing/2014/main" val="10001"/>
                  </a:ext>
                </a:extLst>
              </a:tr>
              <a:tr h="1152128">
                <a:tc>
                  <a:txBody>
                    <a:bodyPr/>
                    <a:lstStyle/>
                    <a:p>
                      <a:r>
                        <a:rPr lang="en-GB" sz="1200" kern="1200" dirty="0">
                          <a:effectLst/>
                          <a:latin typeface="+mn-lt"/>
                        </a:rPr>
                        <a:t>Travel time (mins) to key services by public transport/walk </a:t>
                      </a:r>
                      <a:endParaRPr lang="en-GB" sz="1200" dirty="0">
                        <a:latin typeface="+mn-lt"/>
                      </a:endParaRPr>
                    </a:p>
                  </a:txBody>
                  <a:tcPr marL="91441" marR="91441"/>
                </a:tc>
                <a:tc>
                  <a:txBody>
                    <a:bodyPr/>
                    <a:lstStyle/>
                    <a:p>
                      <a:r>
                        <a:rPr lang="en-GB" sz="1200" kern="1200" dirty="0">
                          <a:effectLst/>
                          <a:latin typeface="+mn-lt"/>
                        </a:rPr>
                        <a:t>These statistics are derived from the analysis of spatial data on public transport timetables; road, cycle and footpath networks; population and key local services. The following services are included:</a:t>
                      </a:r>
                    </a:p>
                    <a:p>
                      <a:pPr marL="0" marR="0" lvl="0" indent="0" algn="l" defTabSz="990570" rtl="0" eaLnBrk="1" fontAlgn="auto" latinLnBrk="0" hangingPunct="1">
                        <a:lnSpc>
                          <a:spcPct val="100000"/>
                        </a:lnSpc>
                        <a:spcBef>
                          <a:spcPts val="0"/>
                        </a:spcBef>
                        <a:spcAft>
                          <a:spcPts val="0"/>
                        </a:spcAft>
                        <a:buClrTx/>
                        <a:buSzTx/>
                        <a:buFontTx/>
                        <a:buNone/>
                        <a:tabLst/>
                        <a:defRPr/>
                      </a:pPr>
                      <a:r>
                        <a:rPr lang="en-GB" sz="1200" kern="1200" dirty="0">
                          <a:effectLst/>
                          <a:latin typeface="+mn-lt"/>
                        </a:rPr>
                        <a:t>• Primary School  • Further Education • Secondary School • Hospital</a:t>
                      </a:r>
                    </a:p>
                    <a:p>
                      <a:pPr marL="0" marR="0" lvl="0" indent="0" algn="l" defTabSz="990570" rtl="0" eaLnBrk="1" fontAlgn="auto" latinLnBrk="0" hangingPunct="1">
                        <a:lnSpc>
                          <a:spcPct val="100000"/>
                        </a:lnSpc>
                        <a:spcBef>
                          <a:spcPts val="0"/>
                        </a:spcBef>
                        <a:spcAft>
                          <a:spcPts val="0"/>
                        </a:spcAft>
                        <a:buClrTx/>
                        <a:buSzTx/>
                        <a:buFontTx/>
                        <a:buNone/>
                        <a:tabLst/>
                        <a:defRPr/>
                      </a:pPr>
                      <a:r>
                        <a:rPr lang="en-GB" sz="1200" kern="1200" dirty="0">
                          <a:effectLst/>
                          <a:latin typeface="+mn-lt"/>
                        </a:rPr>
                        <a:t> • Town</a:t>
                      </a:r>
                      <a:r>
                        <a:rPr lang="en-GB" sz="1200" kern="1200" baseline="0" dirty="0">
                          <a:effectLst/>
                          <a:latin typeface="+mn-lt"/>
                        </a:rPr>
                        <a:t> Centre </a:t>
                      </a:r>
                      <a:r>
                        <a:rPr lang="en-GB" sz="1200" kern="1200" dirty="0">
                          <a:effectLst/>
                          <a:latin typeface="+mn-lt"/>
                        </a:rPr>
                        <a:t>• Employment</a:t>
                      </a:r>
                      <a:r>
                        <a:rPr lang="en-GB" sz="1200" kern="1200" baseline="0" dirty="0">
                          <a:effectLst/>
                          <a:latin typeface="+mn-lt"/>
                        </a:rPr>
                        <a:t> Centre</a:t>
                      </a:r>
                      <a:r>
                        <a:rPr lang="en-GB" sz="1200" kern="1200" dirty="0">
                          <a:effectLst/>
                          <a:latin typeface="+mn-lt"/>
                        </a:rPr>
                        <a:t> • GP• Supermarket</a:t>
                      </a:r>
                      <a:endParaRPr lang="en-GB" sz="1200" dirty="0">
                        <a:latin typeface="+mn-lt"/>
                      </a:endParaRPr>
                    </a:p>
                  </a:txBody>
                  <a:tcPr marL="91441" marR="91441"/>
                </a:tc>
                <a:tc>
                  <a:txBody>
                    <a:bodyPr/>
                    <a:lstStyle/>
                    <a:p>
                      <a:r>
                        <a:rPr lang="en-GB" sz="1200" kern="1200" dirty="0">
                          <a:effectLst/>
                          <a:latin typeface="+mn-lt"/>
                        </a:rPr>
                        <a:t>Department</a:t>
                      </a:r>
                      <a:r>
                        <a:rPr lang="en-GB" sz="1200" kern="1200" baseline="0" dirty="0">
                          <a:effectLst/>
                          <a:latin typeface="+mn-lt"/>
                        </a:rPr>
                        <a:t> for Transport</a:t>
                      </a:r>
                      <a:endParaRPr lang="en-GB" sz="1200" dirty="0">
                        <a:latin typeface="+mn-lt"/>
                      </a:endParaRPr>
                    </a:p>
                  </a:txBody>
                  <a:tcPr marL="91441" marR="91441"/>
                </a:tc>
                <a:extLst>
                  <a:ext uri="{0D108BD9-81ED-4DB2-BD59-A6C34878D82A}">
                    <a16:rowId xmlns:a16="http://schemas.microsoft.com/office/drawing/2014/main" val="10002"/>
                  </a:ext>
                </a:extLst>
              </a:tr>
              <a:tr h="929992">
                <a:tc>
                  <a:txBody>
                    <a:bodyPr/>
                    <a:lstStyle/>
                    <a:p>
                      <a:pPr>
                        <a:lnSpc>
                          <a:spcPct val="107000"/>
                        </a:lnSpc>
                        <a:spcAft>
                          <a:spcPts val="0"/>
                        </a:spcAft>
                      </a:pPr>
                      <a:r>
                        <a:rPr lang="en-GB" sz="1200" dirty="0">
                          <a:solidFill>
                            <a:srgbClr val="000000"/>
                          </a:solidFill>
                          <a:effectLst/>
                          <a:latin typeface="+mn-lt"/>
                          <a:ea typeface="Calibri" panose="020F0502020204030204" pitchFamily="34" charset="0"/>
                          <a:cs typeface="Calibri" panose="020F0502020204030204" pitchFamily="34" charset="0"/>
                        </a:rPr>
                        <a:t>People living alone</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solidFill>
                            <a:srgbClr val="000000"/>
                          </a:solidFill>
                          <a:effectLst/>
                          <a:latin typeface="+mn-lt"/>
                          <a:ea typeface="Calibri" panose="020F0502020204030204" pitchFamily="34" charset="0"/>
                          <a:cs typeface="Calibri" panose="020F0502020204030204" pitchFamily="34" charset="0"/>
                        </a:rPr>
                        <a:t>Shows the proportion of households that are comprised of one person living alone (as a proportion of all households). Figures are self-reported and taken from the household composition questions in the 2011 census. This is included as a proxy measure of social isolation.</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GB" sz="1200" kern="1200" dirty="0">
                          <a:effectLst/>
                          <a:latin typeface="+mn-lt"/>
                        </a:rPr>
                        <a:t>Census 2011</a:t>
                      </a:r>
                      <a:endParaRPr lang="en-GB" sz="1200" dirty="0">
                        <a:latin typeface="+mn-lt"/>
                      </a:endParaRPr>
                    </a:p>
                  </a:txBody>
                  <a:tcPr marL="91441" marR="91441"/>
                </a:tc>
                <a:extLst>
                  <a:ext uri="{0D108BD9-81ED-4DB2-BD59-A6C34878D82A}">
                    <a16:rowId xmlns:a16="http://schemas.microsoft.com/office/drawing/2014/main" val="10003"/>
                  </a:ext>
                </a:extLst>
              </a:tr>
              <a:tr h="489168">
                <a:tc>
                  <a:txBody>
                    <a:bodyPr/>
                    <a:lstStyle/>
                    <a:p>
                      <a:r>
                        <a:rPr lang="en-GB" sz="1200" kern="1200" dirty="0">
                          <a:effectLst/>
                          <a:latin typeface="+mn-lt"/>
                        </a:rPr>
                        <a:t>Households with no car</a:t>
                      </a:r>
                      <a:endParaRPr lang="en-GB" sz="1200" dirty="0">
                        <a:latin typeface="+mn-lt"/>
                      </a:endParaRPr>
                    </a:p>
                  </a:txBody>
                  <a:tcPr marL="91441" marR="91441"/>
                </a:tc>
                <a:tc>
                  <a:txBody>
                    <a:bodyPr/>
                    <a:lstStyle/>
                    <a:p>
                      <a:r>
                        <a:rPr lang="en-GB" sz="1200" kern="1200" dirty="0">
                          <a:effectLst/>
                          <a:latin typeface="+mn-lt"/>
                        </a:rPr>
                        <a:t>The proportion of households who do not have a car or van. Figures are based on responses to the 2011 Census car ownership question.</a:t>
                      </a:r>
                      <a:endParaRPr lang="en-GB" sz="1200" dirty="0">
                        <a:latin typeface="+mn-lt"/>
                      </a:endParaRPr>
                    </a:p>
                  </a:txBody>
                  <a:tcPr marL="91441" marR="91441"/>
                </a:tc>
                <a:tc>
                  <a:txBody>
                    <a:bodyPr/>
                    <a:lstStyle/>
                    <a:p>
                      <a:r>
                        <a:rPr lang="en-GB" sz="1200" kern="1200" dirty="0">
                          <a:effectLst/>
                          <a:latin typeface="+mn-lt"/>
                        </a:rPr>
                        <a:t>Census 2011</a:t>
                      </a:r>
                      <a:endParaRPr lang="en-GB" sz="1200" dirty="0">
                        <a:latin typeface="+mn-lt"/>
                      </a:endParaRPr>
                    </a:p>
                  </a:txBody>
                  <a:tcPr marL="91441" marR="91441"/>
                </a:tc>
                <a:extLst>
                  <a:ext uri="{0D108BD9-81ED-4DB2-BD59-A6C34878D82A}">
                    <a16:rowId xmlns:a16="http://schemas.microsoft.com/office/drawing/2014/main" val="10004"/>
                  </a:ext>
                </a:extLst>
              </a:tr>
              <a:tr h="691088">
                <a:tc>
                  <a:txBody>
                    <a:bodyPr/>
                    <a:lstStyle/>
                    <a:p>
                      <a:r>
                        <a:rPr lang="en-GB" sz="1200" kern="1200" dirty="0">
                          <a:effectLst/>
                          <a:latin typeface="+mn-lt"/>
                        </a:rPr>
                        <a:t>Broadband speeds</a:t>
                      </a:r>
                      <a:endParaRPr lang="en-GB" sz="1200" dirty="0">
                        <a:latin typeface="+mn-lt"/>
                      </a:endParaRPr>
                    </a:p>
                  </a:txBody>
                  <a:tcPr marL="91441" marR="91441"/>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en-GB" sz="1200" kern="1200" dirty="0">
                          <a:effectLst/>
                          <a:latin typeface="+mn-lt"/>
                        </a:rPr>
                        <a:t>A composite indicator of the average broadband download linespeed (Mbit/s) for connections in the area and The percentage of broadband connections in the area that receive low download speeds (less than 2 Mbit/s).</a:t>
                      </a:r>
                      <a:endParaRPr lang="en-GB" sz="1200" dirty="0">
                        <a:latin typeface="+mn-lt"/>
                      </a:endParaRPr>
                    </a:p>
                  </a:txBody>
                  <a:tcPr marL="91441" marR="91441"/>
                </a:tc>
                <a:tc>
                  <a:txBody>
                    <a:bodyPr/>
                    <a:lstStyle/>
                    <a:p>
                      <a:r>
                        <a:rPr lang="en-GB" sz="1200" dirty="0">
                          <a:latin typeface="+mn-lt"/>
                        </a:rPr>
                        <a:t>Ofcom</a:t>
                      </a:r>
                    </a:p>
                  </a:txBody>
                  <a:tcPr marL="91441" marR="91441"/>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E26EE31-2281-4832-8F53-7A5FEF1F4F49}" type="slidenum">
              <a:rPr lang="en-GB" smtClean="0"/>
              <a:pPr/>
              <a:t>8</a:t>
            </a:fld>
            <a:endParaRPr lang="en-GB"/>
          </a:p>
        </p:txBody>
      </p:sp>
      <p:sp>
        <p:nvSpPr>
          <p:cNvPr id="4" name="Title 3"/>
          <p:cNvSpPr>
            <a:spLocks noGrp="1"/>
          </p:cNvSpPr>
          <p:nvPr>
            <p:ph type="title"/>
          </p:nvPr>
        </p:nvSpPr>
        <p:spPr/>
        <p:txBody>
          <a:bodyPr/>
          <a:lstStyle/>
          <a:p>
            <a:r>
              <a:rPr lang="en-GB" sz="1630" b="1" dirty="0">
                <a:solidFill>
                  <a:schemeClr val="accent3">
                    <a:lumMod val="75000"/>
                  </a:schemeClr>
                </a:solidFill>
              </a:rPr>
              <a:t>Connectedness indicators</a:t>
            </a:r>
          </a:p>
        </p:txBody>
      </p:sp>
      <p:pic>
        <p:nvPicPr>
          <p:cNvPr id="5" name="Picture 2" descr="http://ocsi.uk/wp-content/themes/strappress_child/imag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347" y="260648"/>
            <a:ext cx="1547813" cy="4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9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230588390"/>
              </p:ext>
            </p:extLst>
          </p:nvPr>
        </p:nvGraphicFramePr>
        <p:xfrm>
          <a:off x="124869" y="764704"/>
          <a:ext cx="9580660" cy="5428117"/>
        </p:xfrm>
        <a:graphic>
          <a:graphicData uri="http://schemas.openxmlformats.org/drawingml/2006/table">
            <a:tbl>
              <a:tblPr firstRow="1" bandRow="1">
                <a:tableStyleId>{93296810-A885-4BE3-A3E7-6D5BEEA58F35}</a:tableStyleId>
              </a:tblPr>
              <a:tblGrid>
                <a:gridCol w="1552109">
                  <a:extLst>
                    <a:ext uri="{9D8B030D-6E8A-4147-A177-3AD203B41FA5}">
                      <a16:colId xmlns:a16="http://schemas.microsoft.com/office/drawing/2014/main" val="20000"/>
                    </a:ext>
                  </a:extLst>
                </a:gridCol>
                <a:gridCol w="6300358">
                  <a:extLst>
                    <a:ext uri="{9D8B030D-6E8A-4147-A177-3AD203B41FA5}">
                      <a16:colId xmlns:a16="http://schemas.microsoft.com/office/drawing/2014/main" val="20001"/>
                    </a:ext>
                  </a:extLst>
                </a:gridCol>
                <a:gridCol w="1728193">
                  <a:extLst>
                    <a:ext uri="{9D8B030D-6E8A-4147-A177-3AD203B41FA5}">
                      <a16:colId xmlns:a16="http://schemas.microsoft.com/office/drawing/2014/main" val="20002"/>
                    </a:ext>
                  </a:extLst>
                </a:gridCol>
              </a:tblGrid>
              <a:tr h="275228">
                <a:tc>
                  <a:txBody>
                    <a:bodyPr/>
                    <a:lstStyle/>
                    <a:p>
                      <a:r>
                        <a:rPr lang="en-GB" sz="1200" dirty="0"/>
                        <a:t>Indicator</a:t>
                      </a:r>
                    </a:p>
                  </a:txBody>
                  <a:tcPr marL="91441" marR="91441"/>
                </a:tc>
                <a:tc>
                  <a:txBody>
                    <a:bodyPr/>
                    <a:lstStyle/>
                    <a:p>
                      <a:r>
                        <a:rPr lang="en-GB" sz="1200" dirty="0"/>
                        <a:t>Details</a:t>
                      </a:r>
                    </a:p>
                  </a:txBody>
                  <a:tcPr marL="91441" marR="91441"/>
                </a:tc>
                <a:tc>
                  <a:txBody>
                    <a:bodyPr/>
                    <a:lstStyle/>
                    <a:p>
                      <a:r>
                        <a:rPr lang="en-GB" sz="1200" dirty="0"/>
                        <a:t>Source</a:t>
                      </a:r>
                    </a:p>
                  </a:txBody>
                  <a:tcPr marL="91441" marR="91441"/>
                </a:tc>
                <a:extLst>
                  <a:ext uri="{0D108BD9-81ED-4DB2-BD59-A6C34878D82A}">
                    <a16:rowId xmlns:a16="http://schemas.microsoft.com/office/drawing/2014/main" val="10000"/>
                  </a:ext>
                </a:extLst>
              </a:tr>
              <a:tr h="412842">
                <a:tc>
                  <a:txBody>
                    <a:bodyPr/>
                    <a:lstStyle/>
                    <a:p>
                      <a:r>
                        <a:rPr lang="en-GB" sz="1200" kern="1200" dirty="0">
                          <a:effectLst/>
                        </a:rPr>
                        <a:t>Voter turnout at Local Elections</a:t>
                      </a:r>
                      <a:endParaRPr lang="en-GB" sz="1200" dirty="0"/>
                    </a:p>
                  </a:txBody>
                  <a:tcPr marL="91441" marR="91441"/>
                </a:tc>
                <a:tc>
                  <a:txBody>
                    <a:bodyPr/>
                    <a:lstStyle/>
                    <a:p>
                      <a:r>
                        <a:rPr lang="en-GB" sz="1200" kern="1200" dirty="0">
                          <a:effectLst/>
                        </a:rPr>
                        <a:t>Valid votes turnout (%) at the most recent Local Council Elections</a:t>
                      </a:r>
                      <a:endParaRPr lang="en-GB" sz="1200" kern="1200" dirty="0">
                        <a:solidFill>
                          <a:srgbClr val="FF0000"/>
                        </a:solidFill>
                        <a:effectLst/>
                        <a:latin typeface="+mn-lt"/>
                        <a:ea typeface="+mn-ea"/>
                        <a:cs typeface="+mn-cs"/>
                      </a:endParaRPr>
                    </a:p>
                  </a:txBody>
                  <a:tcPr marL="91441" marR="91441">
                    <a:solidFill>
                      <a:srgbClr val="FFEACC"/>
                    </a:solidFill>
                  </a:tcPr>
                </a:tc>
                <a:tc>
                  <a:txBody>
                    <a:bodyPr/>
                    <a:lstStyle/>
                    <a:p>
                      <a:r>
                        <a:rPr lang="en-GB" sz="1200" kern="1200" dirty="0">
                          <a:effectLst/>
                        </a:rPr>
                        <a:t>Electoral Commission</a:t>
                      </a:r>
                      <a:endParaRPr lang="en-GB" sz="1200" dirty="0"/>
                    </a:p>
                  </a:txBody>
                  <a:tcPr marL="91441" marR="91441"/>
                </a:tc>
                <a:extLst>
                  <a:ext uri="{0D108BD9-81ED-4DB2-BD59-A6C34878D82A}">
                    <a16:rowId xmlns:a16="http://schemas.microsoft.com/office/drawing/2014/main" val="10001"/>
                  </a:ext>
                </a:extLst>
              </a:tr>
              <a:tr h="412842">
                <a:tc>
                  <a:txBody>
                    <a:bodyPr/>
                    <a:lstStyle/>
                    <a:p>
                      <a:r>
                        <a:rPr lang="en-GB" sz="1200" kern="1200" dirty="0">
                          <a:effectLst/>
                        </a:rPr>
                        <a:t>Registered charities per head</a:t>
                      </a:r>
                      <a:endParaRPr lang="en-GB" sz="1200" dirty="0"/>
                    </a:p>
                  </a:txBody>
                  <a:tcPr marL="91441" marR="91441"/>
                </a:tc>
                <a:tc>
                  <a:txBody>
                    <a:bodyPr/>
                    <a:lstStyle/>
                    <a:p>
                      <a:r>
                        <a:rPr lang="en-GB" sz="1200" kern="1200" dirty="0">
                          <a:effectLst/>
                        </a:rPr>
                        <a:t>Registered Charities in England by Postcode</a:t>
                      </a:r>
                      <a:endParaRPr lang="en-GB" sz="1200" dirty="0"/>
                    </a:p>
                  </a:txBody>
                  <a:tcPr marL="91441" marR="91441"/>
                </a:tc>
                <a:tc>
                  <a:txBody>
                    <a:bodyPr/>
                    <a:lstStyle/>
                    <a:p>
                      <a:r>
                        <a:rPr lang="en-GB" sz="1200" kern="1200" dirty="0">
                          <a:effectLst/>
                        </a:rPr>
                        <a:t>Charities Commission</a:t>
                      </a:r>
                      <a:endParaRPr lang="en-GB" sz="1200" dirty="0"/>
                    </a:p>
                  </a:txBody>
                  <a:tcPr marL="91441" marR="91441"/>
                </a:tc>
                <a:extLst>
                  <a:ext uri="{0D108BD9-81ED-4DB2-BD59-A6C34878D82A}">
                    <a16:rowId xmlns:a16="http://schemas.microsoft.com/office/drawing/2014/main" val="10002"/>
                  </a:ext>
                </a:extLst>
              </a:tr>
              <a:tr h="725015">
                <a:tc>
                  <a:txBody>
                    <a:bodyPr/>
                    <a:lstStyle/>
                    <a:p>
                      <a:r>
                        <a:rPr lang="en-GB" sz="1200" kern="1200" dirty="0">
                          <a:effectLst/>
                        </a:rPr>
                        <a:t>Big Lottery funding per head</a:t>
                      </a:r>
                      <a:endParaRPr lang="en-GB" sz="1200" dirty="0"/>
                    </a:p>
                  </a:txBody>
                  <a:tcPr marL="91441" marR="91441"/>
                </a:tc>
                <a:tc>
                  <a:txBody>
                    <a:bodyPr/>
                    <a:lstStyle/>
                    <a:p>
                      <a:r>
                        <a:rPr lang="en-GB" sz="1200" kern="1200" dirty="0">
                          <a:effectLst/>
                        </a:rPr>
                        <a:t>Combined total of grants made to local projects and organisations by the Big Lottery Fund between 2004 and 2015 per head of population (£). Figures are taken from data on grants made to projects and organisations in local areas in the UK by the Big Lottery Fund, from ward grants data published by Big Lottery in conjunction with the 360Giving initiative.</a:t>
                      </a:r>
                    </a:p>
                  </a:txBody>
                  <a:tcPr marL="91441" marR="91441"/>
                </a:tc>
                <a:tc>
                  <a:txBody>
                    <a:bodyPr/>
                    <a:lstStyle/>
                    <a:p>
                      <a:r>
                        <a:rPr lang="en-GB" sz="1200" kern="1200" dirty="0">
                          <a:effectLst/>
                        </a:rPr>
                        <a:t>Big Lottery (through 360 Giving)</a:t>
                      </a:r>
                      <a:endParaRPr lang="en-GB" sz="1200" dirty="0"/>
                    </a:p>
                  </a:txBody>
                  <a:tcPr marL="91441" marR="91441"/>
                </a:tc>
                <a:extLst>
                  <a:ext uri="{0D108BD9-81ED-4DB2-BD59-A6C34878D82A}">
                    <a16:rowId xmlns:a16="http://schemas.microsoft.com/office/drawing/2014/main" val="10003"/>
                  </a:ext>
                </a:extLst>
              </a:tr>
              <a:tr h="529784">
                <a:tc>
                  <a:txBody>
                    <a:bodyPr/>
                    <a:lstStyle/>
                    <a:p>
                      <a:pPr>
                        <a:lnSpc>
                          <a:spcPct val="107000"/>
                        </a:lnSpc>
                        <a:spcAft>
                          <a:spcPts val="0"/>
                        </a:spcAft>
                      </a:pPr>
                      <a:r>
                        <a:rPr lang="en-GB" sz="1200" i="0" dirty="0">
                          <a:solidFill>
                            <a:srgbClr val="000000"/>
                          </a:solidFill>
                          <a:effectLst/>
                          <a:latin typeface="+mn-lt"/>
                          <a:ea typeface="Calibri" panose="020F0502020204030204" pitchFamily="34" charset="0"/>
                          <a:cs typeface="Calibri" panose="020F0502020204030204" pitchFamily="34" charset="0"/>
                        </a:rPr>
                        <a:t>Grant funding per head from major grant funders</a:t>
                      </a:r>
                      <a:endParaRPr lang="en-GB" sz="12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i="0" dirty="0">
                          <a:solidFill>
                            <a:srgbClr val="000000"/>
                          </a:solidFill>
                          <a:effectLst/>
                          <a:latin typeface="+mn-lt"/>
                          <a:ea typeface="Calibri" panose="020F0502020204030204" pitchFamily="34" charset="0"/>
                          <a:cs typeface="Calibri" panose="020F0502020204030204" pitchFamily="34" charset="0"/>
                        </a:rPr>
                        <a:t>Combined grant funding from grant giving organisations whose data has be subject to the 360giving standard. </a:t>
                      </a:r>
                      <a:endParaRPr lang="en-GB" sz="12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i="0" dirty="0">
                          <a:solidFill>
                            <a:srgbClr val="000000"/>
                          </a:solidFill>
                          <a:effectLst/>
                          <a:latin typeface="+mn-lt"/>
                          <a:ea typeface="Calibri" panose="020F0502020204030204" pitchFamily="34" charset="0"/>
                          <a:cs typeface="Calibri" panose="020F0502020204030204" pitchFamily="34" charset="0"/>
                        </a:rPr>
                        <a:t>360 Giving Grant </a:t>
                      </a:r>
                      <a:r>
                        <a:rPr lang="en-GB" sz="1200" i="0" dirty="0" err="1">
                          <a:solidFill>
                            <a:srgbClr val="000000"/>
                          </a:solidFill>
                          <a:effectLst/>
                          <a:latin typeface="+mn-lt"/>
                          <a:ea typeface="Calibri" panose="020F0502020204030204" pitchFamily="34" charset="0"/>
                          <a:cs typeface="Calibri" panose="020F0502020204030204" pitchFamily="34" charset="0"/>
                        </a:rPr>
                        <a:t>Nav</a:t>
                      </a:r>
                      <a:r>
                        <a:rPr lang="en-GB" sz="1200" i="0" dirty="0">
                          <a:solidFill>
                            <a:srgbClr val="000000"/>
                          </a:solidFill>
                          <a:effectLst/>
                          <a:latin typeface="+mn-lt"/>
                          <a:ea typeface="Calibri" panose="020F0502020204030204" pitchFamily="34" charset="0"/>
                          <a:cs typeface="Calibri" panose="020F0502020204030204" pitchFamily="34" charset="0"/>
                        </a:rPr>
                        <a:t> data</a:t>
                      </a:r>
                      <a:endParaRPr lang="en-GB" sz="12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48072">
                <a:tc>
                  <a:txBody>
                    <a:bodyPr/>
                    <a:lstStyle/>
                    <a:p>
                      <a:r>
                        <a:rPr lang="en-GB" sz="1200" kern="1200" dirty="0">
                          <a:effectLst/>
                        </a:rPr>
                        <a:t>SME lending by banks</a:t>
                      </a:r>
                      <a:endParaRPr lang="en-GB" sz="1200" dirty="0"/>
                    </a:p>
                  </a:txBody>
                  <a:tcPr marL="91441" marR="91441"/>
                </a:tc>
                <a:tc>
                  <a:txBody>
                    <a:bodyPr/>
                    <a:lstStyle/>
                    <a:p>
                      <a:r>
                        <a:rPr lang="en-GB" sz="1200" kern="1200" dirty="0">
                          <a:effectLst/>
                        </a:rPr>
                        <a:t>Total value of lending to SME businesses from key financial lenders (Barclays, CYBG, Lloyds Banking Group, HSBC, Nationwide Building Society, Royal Bank of Scotland and Santander UK in Great Britain).</a:t>
                      </a:r>
                      <a:endParaRPr lang="en-GB" sz="1200" dirty="0"/>
                    </a:p>
                  </a:txBody>
                  <a:tcPr marL="91441" marR="91441"/>
                </a:tc>
                <a:tc>
                  <a:txBody>
                    <a:bodyPr/>
                    <a:lstStyle/>
                    <a:p>
                      <a:r>
                        <a:rPr lang="en-GB" sz="1200" kern="1200" dirty="0">
                          <a:effectLst/>
                        </a:rPr>
                        <a:t>UK Finance</a:t>
                      </a:r>
                      <a:endParaRPr lang="en-GB" sz="1200" dirty="0"/>
                    </a:p>
                  </a:txBody>
                  <a:tcPr marL="91441" marR="91441"/>
                </a:tc>
                <a:extLst>
                  <a:ext uri="{0D108BD9-81ED-4DB2-BD59-A6C34878D82A}">
                    <a16:rowId xmlns:a16="http://schemas.microsoft.com/office/drawing/2014/main" val="10005"/>
                  </a:ext>
                </a:extLst>
              </a:tr>
              <a:tr h="193190">
                <a:tc>
                  <a:txBody>
                    <a:bodyPr/>
                    <a:lstStyle/>
                    <a:p>
                      <a:r>
                        <a:rPr lang="en-GB" sz="1200" kern="1200" dirty="0">
                          <a:effectLst/>
                        </a:rPr>
                        <a:t>Arts Council Funding</a:t>
                      </a:r>
                      <a:endParaRPr lang="en-GB" sz="1200" dirty="0"/>
                    </a:p>
                  </a:txBody>
                  <a:tcPr marL="91441" marR="91441"/>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en-GB" sz="1200" kern="1200" dirty="0">
                          <a:effectLst/>
                        </a:rPr>
                        <a:t>Data on a range of arts council funding stream,</a:t>
                      </a:r>
                      <a:r>
                        <a:rPr lang="en-GB" sz="1200" kern="1200" baseline="0" dirty="0">
                          <a:effectLst/>
                        </a:rPr>
                        <a:t> location of </a:t>
                      </a:r>
                      <a:r>
                        <a:rPr lang="en-GB" sz="1200" kern="1200" dirty="0">
                          <a:effectLst/>
                        </a:rPr>
                        <a:t>national portfolio organisations are located and how much each organisation receives in funding. </a:t>
                      </a:r>
                      <a:endParaRPr lang="en-GB" sz="1200" dirty="0"/>
                    </a:p>
                  </a:txBody>
                  <a:tcPr marL="91441" marR="91441"/>
                </a:tc>
                <a:tc>
                  <a:txBody>
                    <a:bodyPr/>
                    <a:lstStyle/>
                    <a:p>
                      <a:r>
                        <a:rPr lang="en-GB" sz="1200" dirty="0"/>
                        <a:t>Arts council</a:t>
                      </a:r>
                      <a:r>
                        <a:rPr lang="en-GB" sz="1200" baseline="0" dirty="0"/>
                        <a:t> England</a:t>
                      </a:r>
                      <a:endParaRPr lang="en-GB" sz="1200" dirty="0"/>
                    </a:p>
                  </a:txBody>
                  <a:tcPr marL="91441" marR="91441"/>
                </a:tc>
                <a:extLst>
                  <a:ext uri="{0D108BD9-81ED-4DB2-BD59-A6C34878D82A}">
                    <a16:rowId xmlns:a16="http://schemas.microsoft.com/office/drawing/2014/main" val="10006"/>
                  </a:ext>
                </a:extLst>
              </a:tr>
              <a:tr h="843303">
                <a:tc>
                  <a:txBody>
                    <a:bodyPr/>
                    <a:lstStyle/>
                    <a:p>
                      <a:r>
                        <a:rPr lang="en-GB" sz="1200" kern="1200" dirty="0">
                          <a:effectLst/>
                        </a:rPr>
                        <a:t>Self-reported measures of community and civic participation</a:t>
                      </a:r>
                      <a:endParaRPr lang="en-GB" sz="1200" dirty="0"/>
                    </a:p>
                  </a:txBody>
                  <a:tcPr marL="91441" marR="91441"/>
                </a:tc>
                <a:tc>
                  <a:txBody>
                    <a:bodyPr/>
                    <a:lstStyle/>
                    <a:p>
                      <a:r>
                        <a:rPr lang="en-GB" sz="1200" kern="1200" dirty="0">
                          <a:effectLst/>
                        </a:rPr>
                        <a:t>As part of the National Indicator Set programme, MHCLG collected a series of indicators relating to community and civic participation</a:t>
                      </a:r>
                    </a:p>
                    <a:p>
                      <a:r>
                        <a:rPr lang="en-GB" sz="1200" kern="1200" dirty="0">
                          <a:effectLst/>
                        </a:rPr>
                        <a:t>• Civic participation in the local area (The proportion of the adult population who say they have in the last 12 months participated in a group which makes decisions that affect their local area)  • Percentage who have given unpaid help at least once per month over the last 12 months • Young people’s participation in positive activities (The proportion of young people in school year 10 reporting participating in any group activity led by an adult outside school lessons (such as sports, arts, music or youth group) in the last four weeks based on the analysis of the weighted)</a:t>
                      </a:r>
                      <a:endParaRPr lang="en-GB" sz="1200" dirty="0"/>
                    </a:p>
                  </a:txBody>
                  <a:tcPr marL="91441" marR="91441"/>
                </a:tc>
                <a:tc>
                  <a:txBody>
                    <a:bodyPr/>
                    <a:lstStyle/>
                    <a:p>
                      <a:r>
                        <a:rPr lang="en-GB" sz="1200" kern="1200" dirty="0">
                          <a:effectLst/>
                        </a:rPr>
                        <a:t>Place Survey /</a:t>
                      </a:r>
                      <a:r>
                        <a:rPr lang="en-GB" sz="1200" kern="1200" dirty="0" err="1">
                          <a:effectLst/>
                        </a:rPr>
                        <a:t>TellUs</a:t>
                      </a:r>
                      <a:r>
                        <a:rPr lang="en-GB" sz="1200" kern="1200" dirty="0">
                          <a:effectLst/>
                        </a:rPr>
                        <a:t> Survey</a:t>
                      </a:r>
                      <a:endParaRPr lang="en-GB" sz="1200" dirty="0"/>
                    </a:p>
                  </a:txBody>
                  <a:tcPr marL="91441" marR="91441"/>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fld id="{BE26EE31-2281-4832-8F53-7A5FEF1F4F49}" type="slidenum">
              <a:rPr lang="en-GB" smtClean="0"/>
              <a:pPr/>
              <a:t>9</a:t>
            </a:fld>
            <a:endParaRPr lang="en-GB"/>
          </a:p>
        </p:txBody>
      </p:sp>
      <p:sp>
        <p:nvSpPr>
          <p:cNvPr id="4" name="Title 3"/>
          <p:cNvSpPr>
            <a:spLocks noGrp="1"/>
          </p:cNvSpPr>
          <p:nvPr>
            <p:ph type="title"/>
          </p:nvPr>
        </p:nvSpPr>
        <p:spPr>
          <a:xfrm>
            <a:off x="124868" y="246651"/>
            <a:ext cx="9067114" cy="620688"/>
          </a:xfrm>
        </p:spPr>
        <p:txBody>
          <a:bodyPr/>
          <a:lstStyle/>
          <a:p>
            <a:r>
              <a:rPr lang="en-GB" sz="1630" b="1" dirty="0">
                <a:solidFill>
                  <a:schemeClr val="accent6">
                    <a:lumMod val="50000"/>
                  </a:schemeClr>
                </a:solidFill>
              </a:rPr>
              <a:t>Active and engaged community indicators (part 1)</a:t>
            </a:r>
          </a:p>
        </p:txBody>
      </p:sp>
      <p:pic>
        <p:nvPicPr>
          <p:cNvPr id="5" name="Picture 2" descr="http://ocsi.uk/wp-content/themes/strappress_child/imag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347" y="260648"/>
            <a:ext cx="1547813" cy="4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heme/theme1.xml><?xml version="1.0" encoding="utf-8"?>
<a:theme xmlns:a="http://schemas.openxmlformats.org/drawingml/2006/main" name="PBA_BoilersPPT_020116_v6">
  <a:themeElements>
    <a:clrScheme name="PB">
      <a:dk1>
        <a:sysClr val="windowText" lastClr="000000"/>
      </a:dk1>
      <a:lt1>
        <a:sysClr val="window" lastClr="FFFFFF"/>
      </a:lt1>
      <a:dk2>
        <a:srgbClr val="00334C"/>
      </a:dk2>
      <a:lt2>
        <a:srgbClr val="5B5E5F"/>
      </a:lt2>
      <a:accent1>
        <a:srgbClr val="008ED6"/>
      </a:accent1>
      <a:accent2>
        <a:srgbClr val="66008C"/>
      </a:accent2>
      <a:accent3>
        <a:srgbClr val="C41E3A"/>
      </a:accent3>
      <a:accent4>
        <a:srgbClr val="F77F00"/>
      </a:accent4>
      <a:accent5>
        <a:srgbClr val="008C82"/>
      </a:accent5>
      <a:accent6>
        <a:srgbClr val="FFC61E"/>
      </a:accent6>
      <a:hlink>
        <a:srgbClr val="5B5E5F"/>
      </a:hlink>
      <a:folHlink>
        <a:srgbClr val="5B5E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BA_BoilersPPT_020116_v6" id="{F343B152-61DA-4338-90B8-C2998B8BA74F}" vid="{8F8655C8-B0AE-443A-918E-27DCC25225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487DC3403FB4EAFB4A26A43AAE647" ma:contentTypeVersion="1" ma:contentTypeDescription="Create a new document." ma:contentTypeScope="" ma:versionID="7430ed9304927ce3b17db8874f90dd1e">
  <xsd:schema xmlns:xsd="http://www.w3.org/2001/XMLSchema" xmlns:xs="http://www.w3.org/2001/XMLSchema" xmlns:p="http://schemas.microsoft.com/office/2006/metadata/properties" xmlns:ns2="26c0207c-9429-48bf-af0d-83243f175bd2" targetNamespace="http://schemas.microsoft.com/office/2006/metadata/properties" ma:root="true" ma:fieldsID="cef41fefbe91971656220a808ea1c5e4" ns2:_="">
    <xsd:import namespace="26c0207c-9429-48bf-af0d-83243f175bd2"/>
    <xsd:element name="properties">
      <xsd:complexType>
        <xsd:sequence>
          <xsd:element name="documentManagement">
            <xsd:complexType>
              <xsd:all>
                <xsd:element ref="ns2:Description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0207c-9429-48bf-af0d-83243f175bd2" elementFormDefault="qualified">
    <xsd:import namespace="http://schemas.microsoft.com/office/2006/documentManagement/types"/>
    <xsd:import namespace="http://schemas.microsoft.com/office/infopath/2007/PartnerControls"/>
    <xsd:element name="Description0" ma:index="8"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26c0207c-9429-48bf-af0d-83243f175bd2">A selection of slides that can be used to introduce PBA to clients in a meeting or supplement your pitch presentation or client interview. Easy to tailor to a service, market, location or client by changing project photos and examples.</Description0>
  </documentManagement>
</p:properties>
</file>

<file path=customXml/itemProps1.xml><?xml version="1.0" encoding="utf-8"?>
<ds:datastoreItem xmlns:ds="http://schemas.openxmlformats.org/officeDocument/2006/customXml" ds:itemID="{B52F7DB4-B089-4EB3-AADF-C87024E75F5B}">
  <ds:schemaRefs>
    <ds:schemaRef ds:uri="http://schemas.microsoft.com/sharepoint/v3/contenttype/forms"/>
  </ds:schemaRefs>
</ds:datastoreItem>
</file>

<file path=customXml/itemProps2.xml><?xml version="1.0" encoding="utf-8"?>
<ds:datastoreItem xmlns:ds="http://schemas.openxmlformats.org/officeDocument/2006/customXml" ds:itemID="{531733A0-D1F3-4234-89D3-02504F342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0207c-9429-48bf-af0d-83243f175b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AB5E6-A72C-4BFD-AA41-632442395904}">
  <ds:schemaRef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purl.org/dc/dcmitype/"/>
    <ds:schemaRef ds:uri="26c0207c-9429-48bf-af0d-83243f175bd2"/>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PBA_BoilersPPT_020116_v6</Template>
  <TotalTime>31452</TotalTime>
  <Words>8730</Words>
  <Application>Microsoft Macintosh PowerPoint</Application>
  <PresentationFormat>A4 Paper (210x297 mm)</PresentationFormat>
  <Paragraphs>510</Paragraphs>
  <Slides>52</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 Unicode MS</vt:lpstr>
      <vt:lpstr>PMingLiU</vt:lpstr>
      <vt:lpstr>Arial</vt:lpstr>
      <vt:lpstr>Calibri</vt:lpstr>
      <vt:lpstr>Symbol</vt:lpstr>
      <vt:lpstr>Times New Roman</vt:lpstr>
      <vt:lpstr>PBA_BoilersPPT_020116_v6</vt:lpstr>
      <vt:lpstr>Developing a measure of 'Left-behind' areas Phase 2</vt:lpstr>
      <vt:lpstr>Executive summary</vt:lpstr>
      <vt:lpstr>Executive summary</vt:lpstr>
      <vt:lpstr>Introduction</vt:lpstr>
      <vt:lpstr>PowerPoint Presentation</vt:lpstr>
      <vt:lpstr>Identifying 'Left-behind' areas – about the measure</vt:lpstr>
      <vt:lpstr>Community Asset indicators</vt:lpstr>
      <vt:lpstr>Connectedness indicators</vt:lpstr>
      <vt:lpstr>Active and engaged community indicators (part 1)</vt:lpstr>
      <vt:lpstr>Active and engaged community indicators (part 2)</vt:lpstr>
      <vt:lpstr>PowerPoint Presentation</vt:lpstr>
      <vt:lpstr>Where are the areas with the highest levels of Community Need?</vt:lpstr>
      <vt:lpstr>Relationship between Community Needs and Deprivation</vt:lpstr>
      <vt:lpstr>Community Need and Brexit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likely to be linked to higher rates of smoking, binge drinking and a lower rate of healthy eating in 'Left-behind' areas compared with other deprived areas and England as a whole….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Peter Brett Associates LLP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Birmingham – North Solihull</dc:title>
  <dc:subject>Peter Brett Associates LLP</dc:subject>
  <dc:creator>scole</dc:creator>
  <cp:lastModifiedBy>margaret bolton</cp:lastModifiedBy>
  <cp:revision>1400</cp:revision>
  <cp:lastPrinted>2017-03-21T18:54:10Z</cp:lastPrinted>
  <dcterms:created xsi:type="dcterms:W3CDTF">2016-11-14T12:23:12Z</dcterms:created>
  <dcterms:modified xsi:type="dcterms:W3CDTF">2019-08-27T13:14:24Z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0x010100899487DC3403FB4EAFB4A26A43AAE647</vt:lpwstr>
  </property>
</Properties>
</file>